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8" r:id="rId2"/>
    <p:sldId id="259" r:id="rId3"/>
    <p:sldId id="257" r:id="rId4"/>
    <p:sldId id="264" r:id="rId5"/>
    <p:sldId id="256" r:id="rId6"/>
    <p:sldId id="260" r:id="rId7"/>
    <p:sldId id="261" r:id="rId8"/>
    <p:sldId id="262" r:id="rId9"/>
    <p:sldId id="263" r:id="rId1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A8BABC-4EB8-0747-8925-8B911F65987D}" type="datetimeFigureOut">
              <a:rPr lang="nl-NL" smtClean="0"/>
              <a:t>21-05-18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468F8C-5DC7-FB47-A9A1-56D66C0F665A}" type="slidenum">
              <a:rPr lang="nl-NL" smtClean="0"/>
              <a:t>‹nr.›</a:t>
            </a:fld>
            <a:endParaRPr lang="nl-NL"/>
          </a:p>
        </p:txBody>
      </p:sp>
    </p:spTree>
    <p:extLst>
      <p:ext uri="{BB962C8B-B14F-4D97-AF65-F5344CB8AC3E}">
        <p14:creationId xmlns:p14="http://schemas.microsoft.com/office/powerpoint/2010/main" val="2487033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64CBFE-78E1-6840-9575-1E269CEC35C2}" type="datetimeFigureOut">
              <a:rPr lang="nl-NL" smtClean="0"/>
              <a:t>21-05-18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160A8-263D-8E42-95A7-67731AEEF746}" type="slidenum">
              <a:rPr lang="nl-NL" smtClean="0"/>
              <a:t>‹nr.›</a:t>
            </a:fld>
            <a:endParaRPr lang="nl-NL"/>
          </a:p>
        </p:txBody>
      </p:sp>
    </p:spTree>
    <p:extLst>
      <p:ext uri="{BB962C8B-B14F-4D97-AF65-F5344CB8AC3E}">
        <p14:creationId xmlns:p14="http://schemas.microsoft.com/office/powerpoint/2010/main" val="31662851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p:txBody>
          <a:bodyPr/>
          <a:lstStyle/>
          <a:p>
            <a:pPr eaLnBrk="1" hangingPunct="1">
              <a:defRPr/>
            </a:pPr>
            <a:endParaRPr lang="nl-NL"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884613" y="8684862"/>
            <a:ext cx="2971800" cy="457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04ECCEA-6FFB-8149-92C1-5EB3DF5239CD}" type="slidenum">
              <a:rPr lang="nl-NL" sz="1200"/>
              <a:pPr algn="r" eaLnBrk="1" hangingPunct="1"/>
              <a:t>2</a:t>
            </a:fld>
            <a:endParaRPr lang="nl-NL" sz="1200"/>
          </a:p>
        </p:txBody>
      </p:sp>
      <p:sp>
        <p:nvSpPr>
          <p:cNvPr id="2969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700" name="Rectangle 3"/>
          <p:cNvSpPr>
            <a:spLocks noGrp="1" noChangeArrowheads="1"/>
          </p:cNvSpPr>
          <p:nvPr>
            <p:ph type="body" idx="1"/>
          </p:nvPr>
        </p:nvSpPr>
        <p:spPr/>
        <p:txBody>
          <a:bodyPr/>
          <a:lstStyle/>
          <a:p>
            <a:pPr eaLnBrk="1" hangingPunct="1">
              <a:defRPr/>
            </a:pPr>
            <a:endParaRPr lang="nl-NL">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Geen codering!!!</a:t>
            </a:r>
          </a:p>
        </p:txBody>
      </p:sp>
      <p:sp>
        <p:nvSpPr>
          <p:cNvPr id="4" name="Tijdelijke aanduiding voor dianummer 3"/>
          <p:cNvSpPr>
            <a:spLocks noGrp="1"/>
          </p:cNvSpPr>
          <p:nvPr>
            <p:ph type="sldNum" sz="quarter" idx="10"/>
          </p:nvPr>
        </p:nvSpPr>
        <p:spPr/>
        <p:txBody>
          <a:bodyPr/>
          <a:lstStyle/>
          <a:p>
            <a:fld id="{0B2160A8-263D-8E42-95A7-67731AEEF746}" type="slidenum">
              <a:rPr lang="nl-NL" smtClean="0"/>
              <a:t>3</a:t>
            </a:fld>
            <a:endParaRPr lang="nl-NL"/>
          </a:p>
        </p:txBody>
      </p:sp>
    </p:spTree>
    <p:extLst>
      <p:ext uri="{BB962C8B-B14F-4D97-AF65-F5344CB8AC3E}">
        <p14:creationId xmlns:p14="http://schemas.microsoft.com/office/powerpoint/2010/main" val="222315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een </a:t>
            </a:r>
            <a:r>
              <a:rPr lang="nl-NL" i="1" dirty="0" err="1"/>
              <a:t>due</a:t>
            </a:r>
            <a:r>
              <a:rPr lang="nl-NL" i="1" dirty="0"/>
              <a:t> diligence</a:t>
            </a:r>
            <a:r>
              <a:rPr lang="nl-NL" dirty="0"/>
              <a:t> plan? Frankrijk 2017-5 stappen-Blik over de grens naar Frankrijk</a:t>
            </a:r>
          </a:p>
          <a:p>
            <a:endParaRPr lang="nl-NL" dirty="0"/>
          </a:p>
          <a:p>
            <a:r>
              <a:rPr lang="nl-NL" dirty="0"/>
              <a:t>In februari 2017 heeft het Franse parlement een wet aangenomen die de </a:t>
            </a:r>
            <a:r>
              <a:rPr lang="nl-NL" dirty="0" err="1"/>
              <a:t>due</a:t>
            </a:r>
            <a:r>
              <a:rPr lang="nl-NL" dirty="0"/>
              <a:t> diligence verplichtingen van ondernemingen verscherpt.30 Deze wet richt zich tot de grootste Franse multinationale ondernemingen, dat wil zeggen de ondernemingen met meer dan 5.000 werknemers in Frankrijk of 10.000 werknemers wereldwijd.31 Ongeveer 100-150 ondernemingen vallen in deze categorie. Een dergelijke onderneming moet een </a:t>
            </a:r>
            <a:r>
              <a:rPr lang="nl-NL" dirty="0" err="1"/>
              <a:t>due</a:t>
            </a:r>
            <a:r>
              <a:rPr lang="nl-NL" dirty="0"/>
              <a:t> diligence plan opstellen met als doel om mensenrechtenschendingen en milieuschade te voorkomen.</a:t>
            </a:r>
          </a:p>
          <a:p>
            <a:r>
              <a:rPr lang="nl-NL" dirty="0"/>
              <a:t>1. Een overzicht waarin de risico's worden geïdentificeerd, geanalyseerd en geordend;</a:t>
            </a:r>
          </a:p>
          <a:p>
            <a:r>
              <a:rPr lang="nl-NL" dirty="0"/>
              <a:t>2. Procedures om op regelmatige basis en in lijn met het overzicht genoemd onder 1 de situatie bij dochterondernemingen, onderaannemers en toeleveranciers te onderzoeken;</a:t>
            </a:r>
          </a:p>
          <a:p>
            <a:r>
              <a:rPr lang="nl-NL" dirty="0"/>
              <a:t>3. Geschikte maatregelen om de risico's te adresseren;</a:t>
            </a:r>
          </a:p>
          <a:p>
            <a:r>
              <a:rPr lang="nl-NL" dirty="0"/>
              <a:t>4. Een waarschuwingsmechanisme om de melding van actuele risico's te stimuleren, ontwikkeld in samenwerking met vakbonden of werknemersvertegenwoordigers van het betreffende bedrijf;</a:t>
            </a:r>
          </a:p>
          <a:p>
            <a:r>
              <a:rPr lang="nl-NL" dirty="0"/>
              <a:t>5. Een schema om de effectiviteit van de maatregelen te monitoren.</a:t>
            </a:r>
          </a:p>
        </p:txBody>
      </p:sp>
      <p:sp>
        <p:nvSpPr>
          <p:cNvPr id="4" name="Tijdelijke aanduiding voor dianummer 3"/>
          <p:cNvSpPr>
            <a:spLocks noGrp="1"/>
          </p:cNvSpPr>
          <p:nvPr>
            <p:ph type="sldNum" sz="quarter" idx="10"/>
          </p:nvPr>
        </p:nvSpPr>
        <p:spPr/>
        <p:txBody>
          <a:bodyPr/>
          <a:lstStyle/>
          <a:p>
            <a:fld id="{0B2160A8-263D-8E42-95A7-67731AEEF746}" type="slidenum">
              <a:rPr lang="nl-NL" smtClean="0"/>
              <a:t>4</a:t>
            </a:fld>
            <a:endParaRPr lang="nl-NL"/>
          </a:p>
        </p:txBody>
      </p:sp>
    </p:spTree>
    <p:extLst>
      <p:ext uri="{BB962C8B-B14F-4D97-AF65-F5344CB8AC3E}">
        <p14:creationId xmlns:p14="http://schemas.microsoft.com/office/powerpoint/2010/main" val="111298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C96066AF-640D-7244-973B-D97C7EFBC2FD}" type="datetimeFigureOut">
              <a:rPr lang="nl-NL" smtClean="0"/>
              <a:t>21-05-18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281427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6066AF-640D-7244-973B-D97C7EFBC2FD}" type="datetimeFigureOut">
              <a:rPr lang="nl-NL" smtClean="0"/>
              <a:t>21-05-18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140796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6066AF-640D-7244-973B-D97C7EFBC2FD}" type="datetimeFigureOut">
              <a:rPr lang="nl-NL" smtClean="0"/>
              <a:t>21-05-18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238371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AE3142E-56B4-324F-B39E-EF77B4DC7D85}" type="slidenum">
              <a:rPr lang="nl-NL"/>
              <a:pPr>
                <a:defRPr/>
              </a:pPr>
              <a:t>‹nr.›</a:t>
            </a:fld>
            <a:endParaRPr lang="nl-NL"/>
          </a:p>
        </p:txBody>
      </p:sp>
    </p:spTree>
    <p:extLst>
      <p:ext uri="{BB962C8B-B14F-4D97-AF65-F5344CB8AC3E}">
        <p14:creationId xmlns:p14="http://schemas.microsoft.com/office/powerpoint/2010/main" val="150183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6066AF-640D-7244-973B-D97C7EFBC2FD}" type="datetimeFigureOut">
              <a:rPr lang="nl-NL" smtClean="0"/>
              <a:t>21-05-18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208113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C96066AF-640D-7244-973B-D97C7EFBC2FD}" type="datetimeFigureOut">
              <a:rPr lang="nl-NL" smtClean="0"/>
              <a:t>21-05-18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57127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6066AF-640D-7244-973B-D97C7EFBC2FD}" type="datetimeFigureOut">
              <a:rPr lang="nl-NL" smtClean="0"/>
              <a:t>21-05-18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114271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6066AF-640D-7244-973B-D97C7EFBC2FD}" type="datetimeFigureOut">
              <a:rPr lang="nl-NL" smtClean="0"/>
              <a:t>21-05-18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370204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C96066AF-640D-7244-973B-D97C7EFBC2FD}" type="datetimeFigureOut">
              <a:rPr lang="nl-NL" smtClean="0"/>
              <a:t>21-05-18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207684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6066AF-640D-7244-973B-D97C7EFBC2FD}" type="datetimeFigureOut">
              <a:rPr lang="nl-NL" smtClean="0"/>
              <a:t>21-05-18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255377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C96066AF-640D-7244-973B-D97C7EFBC2FD}" type="datetimeFigureOut">
              <a:rPr lang="nl-NL" smtClean="0"/>
              <a:t>21-05-18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200670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C96066AF-640D-7244-973B-D97C7EFBC2FD}" type="datetimeFigureOut">
              <a:rPr lang="nl-NL" smtClean="0"/>
              <a:t>21-05-18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AB0766-2CDB-E54E-9814-C2E3CEB1FBDD}" type="slidenum">
              <a:rPr lang="nl-NL" smtClean="0"/>
              <a:t>‹nr.›</a:t>
            </a:fld>
            <a:endParaRPr lang="nl-NL"/>
          </a:p>
        </p:txBody>
      </p:sp>
    </p:spTree>
    <p:extLst>
      <p:ext uri="{BB962C8B-B14F-4D97-AF65-F5344CB8AC3E}">
        <p14:creationId xmlns:p14="http://schemas.microsoft.com/office/powerpoint/2010/main" val="398318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066AF-640D-7244-973B-D97C7EFBC2FD}" type="datetimeFigureOut">
              <a:rPr lang="nl-NL" smtClean="0"/>
              <a:t>21-05-18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B0766-2CDB-E54E-9814-C2E3CEB1FBDD}" type="slidenum">
              <a:rPr lang="nl-NL" smtClean="0"/>
              <a:t>‹nr.›</a:t>
            </a:fld>
            <a:endParaRPr lang="nl-NL"/>
          </a:p>
        </p:txBody>
      </p:sp>
    </p:spTree>
    <p:extLst>
      <p:ext uri="{BB962C8B-B14F-4D97-AF65-F5344CB8AC3E}">
        <p14:creationId xmlns:p14="http://schemas.microsoft.com/office/powerpoint/2010/main" val="71326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package" Target="../embeddings/Microsoft_Word-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7.jp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mno400"/>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0" y="0"/>
            <a:ext cx="1727998" cy="1391039"/>
          </a:xfrm>
          <a:noFill/>
        </p:spPr>
      </p:pic>
      <p:pic>
        <p:nvPicPr>
          <p:cNvPr id="7" name="Afbeelding 6" descr="Schermafbeelding 2018-03-03 om 13.39.5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59624" y="-169162"/>
            <a:ext cx="6621185" cy="6858000"/>
          </a:xfrm>
          <a:prstGeom prst="rect">
            <a:avLst/>
          </a:prstGeom>
        </p:spPr>
      </p:pic>
      <p:pic>
        <p:nvPicPr>
          <p:cNvPr id="9" name="Afbeelding 8"/>
          <p:cNvPicPr>
            <a:picLocks noChangeAspect="1"/>
          </p:cNvPicPr>
          <p:nvPr/>
        </p:nvPicPr>
        <p:blipFill>
          <a:blip r:embed="rId5"/>
          <a:stretch>
            <a:fillRect/>
          </a:stretch>
        </p:blipFill>
        <p:spPr>
          <a:xfrm>
            <a:off x="-664138" y="5000052"/>
            <a:ext cx="3516288" cy="1841638"/>
          </a:xfrm>
          <a:prstGeom prst="rect">
            <a:avLst/>
          </a:prstGeom>
        </p:spPr>
      </p:pic>
      <p:pic>
        <p:nvPicPr>
          <p:cNvPr id="5" name="Picture 15">
            <a:extLst>
              <a:ext uri="{FF2B5EF4-FFF2-40B4-BE49-F238E27FC236}">
                <a16:creationId xmlns:a16="http://schemas.microsoft.com/office/drawing/2014/main" id="{0F2052D5-9B6E-436E-8BB6-37FB18FCDF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20049"/>
            <a:ext cx="2981158" cy="665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9156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mno400"/>
          <p:cNvPicPr>
            <a:picLocks noGrp="1" noChangeAspect="1" noChangeArrowheads="1"/>
          </p:cNvPicPr>
          <p:nvPr>
            <p:ph type="title" idx="4294967295"/>
          </p:nvPr>
        </p:nvPicPr>
        <p:blipFill>
          <a:blip r:embed="rId3" cstate="print">
            <a:extLst>
              <a:ext uri="{28A0092B-C50C-407E-A947-70E740481C1C}">
                <a14:useLocalDpi xmlns:a14="http://schemas.microsoft.com/office/drawing/2010/main"/>
              </a:ext>
            </a:extLst>
          </a:blip>
          <a:srcRect/>
          <a:stretch>
            <a:fillRect/>
          </a:stretch>
        </p:blipFill>
        <p:spPr>
          <a:xfrm>
            <a:off x="0" y="0"/>
            <a:ext cx="1419225" cy="1143000"/>
          </a:xfrm>
          <a:noFill/>
        </p:spPr>
      </p:pic>
      <p:pic>
        <p:nvPicPr>
          <p:cNvPr id="40962" name="Picture 35"/>
          <p:cNvPicPr>
            <a:picLocks noGrp="1" noChangeAspect="1" noChangeArrowheads="1"/>
          </p:cNvPicPr>
          <p:nvPr>
            <p:ph sz="half" idx="4294967295"/>
          </p:nvPr>
        </p:nvPicPr>
        <p:blipFill>
          <a:blip r:embed="rId4" cstate="print">
            <a:lum bright="70000" contrast="-70000"/>
            <a:extLst>
              <a:ext uri="{28A0092B-C50C-407E-A947-70E740481C1C}">
                <a14:useLocalDpi xmlns:a14="http://schemas.microsoft.com/office/drawing/2010/main"/>
              </a:ext>
            </a:extLst>
          </a:blip>
          <a:srcRect/>
          <a:stretch>
            <a:fillRect/>
          </a:stretch>
        </p:blipFill>
        <p:spPr>
          <a:xfrm>
            <a:off x="1638554" y="2599614"/>
            <a:ext cx="1821128" cy="1775804"/>
          </a:xfrm>
          <a:noFill/>
        </p:spPr>
      </p:pic>
      <p:grpSp>
        <p:nvGrpSpPr>
          <p:cNvPr id="40963" name="Diagram 37"/>
          <p:cNvGrpSpPr>
            <a:grpSpLocks noChangeAspect="1"/>
          </p:cNvGrpSpPr>
          <p:nvPr/>
        </p:nvGrpSpPr>
        <p:grpSpPr bwMode="auto">
          <a:xfrm>
            <a:off x="396969" y="1665156"/>
            <a:ext cx="4481473" cy="3989379"/>
            <a:chOff x="1509" y="707"/>
            <a:chExt cx="2699" cy="2851"/>
          </a:xfrm>
        </p:grpSpPr>
        <p:sp>
          <p:nvSpPr>
            <p:cNvPr id="40964" name="AutoShape 36"/>
            <p:cNvSpPr>
              <a:spLocks noChangeAspect="1" noChangeArrowheads="1" noTextEdit="1"/>
            </p:cNvSpPr>
            <p:nvPr/>
          </p:nvSpPr>
          <p:spPr bwMode="auto">
            <a:xfrm>
              <a:off x="1509" y="707"/>
              <a:ext cx="2699" cy="2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p>
          </p:txBody>
        </p:sp>
        <p:sp>
          <p:nvSpPr>
            <p:cNvPr id="40965" name="_s28678"/>
            <p:cNvSpPr>
              <a:spLocks noChangeArrowheads="1" noTextEdit="1"/>
            </p:cNvSpPr>
            <p:nvPr/>
          </p:nvSpPr>
          <p:spPr bwMode="auto">
            <a:xfrm>
              <a:off x="2324" y="918"/>
              <a:ext cx="1070" cy="1070"/>
            </a:xfrm>
            <a:custGeom>
              <a:avLst/>
              <a:gdLst>
                <a:gd name="T0" fmla="*/ 474 w 21600"/>
                <a:gd name="T1" fmla="*/ 3 h 21600"/>
                <a:gd name="T2" fmla="*/ 405 w 21600"/>
                <a:gd name="T3" fmla="*/ 109 h 21600"/>
                <a:gd name="T4" fmla="*/ 495 w 21600"/>
                <a:gd name="T5" fmla="*/ 181 h 21600"/>
                <a:gd name="T6" fmla="*/ 582 w 21600"/>
                <a:gd name="T7" fmla="*/ -132 h 21600"/>
                <a:gd name="T8" fmla="*/ 788 w 21600"/>
                <a:gd name="T9" fmla="*/ 106 h 21600"/>
                <a:gd name="T10" fmla="*/ 551 w 21600"/>
                <a:gd name="T11" fmla="*/ 313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bg1"/>
            </a:solidFill>
            <a:ln w="19050">
              <a:solidFill>
                <a:srgbClr val="008000"/>
              </a:solidFill>
              <a:miter lim="800000"/>
              <a:headEnd/>
              <a:tailEnd/>
            </a:ln>
          </p:spPr>
          <p:txBody>
            <a:bodyPr lIns="0" tIns="0" rIns="0" bIns="0" anchor="ctr"/>
            <a:lstStyle/>
            <a:p>
              <a:endParaRPr lang="nl-NL"/>
            </a:p>
          </p:txBody>
        </p:sp>
        <p:sp>
          <p:nvSpPr>
            <p:cNvPr id="40966" name="_s28679"/>
            <p:cNvSpPr>
              <a:spLocks noChangeArrowheads="1" noTextEdit="1"/>
            </p:cNvSpPr>
            <p:nvPr/>
          </p:nvSpPr>
          <p:spPr bwMode="auto">
            <a:xfrm rot="3060000">
              <a:off x="2855" y="1174"/>
              <a:ext cx="1070" cy="1070"/>
            </a:xfrm>
            <a:custGeom>
              <a:avLst/>
              <a:gdLst>
                <a:gd name="T0" fmla="*/ 474 w 21600"/>
                <a:gd name="T1" fmla="*/ 3 h 21600"/>
                <a:gd name="T2" fmla="*/ 405 w 21600"/>
                <a:gd name="T3" fmla="*/ 109 h 21600"/>
                <a:gd name="T4" fmla="*/ 495 w 21600"/>
                <a:gd name="T5" fmla="*/ 181 h 21600"/>
                <a:gd name="T6" fmla="*/ 582 w 21600"/>
                <a:gd name="T7" fmla="*/ -132 h 21600"/>
                <a:gd name="T8" fmla="*/ 788 w 21600"/>
                <a:gd name="T9" fmla="*/ 106 h 21600"/>
                <a:gd name="T10" fmla="*/ 551 w 21600"/>
                <a:gd name="T11" fmla="*/ 313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noFill/>
            <a:ln w="19050">
              <a:solidFill>
                <a:srgbClr val="008000"/>
              </a:solidFill>
              <a:miter lim="800000"/>
              <a:headEnd/>
              <a:tailEnd/>
            </a:ln>
            <a:extLst>
              <a:ext uri="{909E8E84-426E-40dd-AFC4-6F175D3DCCD1}">
                <a14:hiddenFill xmlns:a14="http://schemas.microsoft.com/office/drawing/2010/main" xmlns="">
                  <a:solidFill>
                    <a:schemeClr val="accent1"/>
                  </a:solidFill>
                </a14:hiddenFill>
              </a:ext>
            </a:extLst>
          </p:spPr>
          <p:txBody>
            <a:bodyPr lIns="0" tIns="0" rIns="0" bIns="0" anchor="ctr"/>
            <a:lstStyle/>
            <a:p>
              <a:endParaRPr lang="nl-NL"/>
            </a:p>
          </p:txBody>
        </p:sp>
        <p:sp>
          <p:nvSpPr>
            <p:cNvPr id="40967" name="_s28680"/>
            <p:cNvSpPr>
              <a:spLocks noChangeArrowheads="1" noTextEdit="1"/>
            </p:cNvSpPr>
            <p:nvPr/>
          </p:nvSpPr>
          <p:spPr bwMode="auto">
            <a:xfrm rot="6180000">
              <a:off x="2987" y="1749"/>
              <a:ext cx="1070" cy="1070"/>
            </a:xfrm>
            <a:custGeom>
              <a:avLst/>
              <a:gdLst>
                <a:gd name="T0" fmla="*/ 474 w 21600"/>
                <a:gd name="T1" fmla="*/ 3 h 21600"/>
                <a:gd name="T2" fmla="*/ 405 w 21600"/>
                <a:gd name="T3" fmla="*/ 109 h 21600"/>
                <a:gd name="T4" fmla="*/ 495 w 21600"/>
                <a:gd name="T5" fmla="*/ 181 h 21600"/>
                <a:gd name="T6" fmla="*/ 582 w 21600"/>
                <a:gd name="T7" fmla="*/ -132 h 21600"/>
                <a:gd name="T8" fmla="*/ 788 w 21600"/>
                <a:gd name="T9" fmla="*/ 106 h 21600"/>
                <a:gd name="T10" fmla="*/ 551 w 21600"/>
                <a:gd name="T11" fmla="*/ 313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noFill/>
            <a:ln w="19050">
              <a:solidFill>
                <a:srgbClr val="008000"/>
              </a:solidFill>
              <a:miter lim="800000"/>
              <a:headEnd/>
              <a:tailEnd/>
            </a:ln>
            <a:extLst>
              <a:ext uri="{909E8E84-426E-40dd-AFC4-6F175D3DCCD1}">
                <a14:hiddenFill xmlns:a14="http://schemas.microsoft.com/office/drawing/2010/main" xmlns="">
                  <a:solidFill>
                    <a:schemeClr val="accent1"/>
                  </a:solidFill>
                </a14:hiddenFill>
              </a:ext>
            </a:extLst>
          </p:spPr>
          <p:txBody>
            <a:bodyPr lIns="0" tIns="0" rIns="0" bIns="0" anchor="ctr"/>
            <a:lstStyle/>
            <a:p>
              <a:endParaRPr lang="nl-NL"/>
            </a:p>
          </p:txBody>
        </p:sp>
        <p:sp>
          <p:nvSpPr>
            <p:cNvPr id="40968" name="_s28681"/>
            <p:cNvSpPr>
              <a:spLocks noChangeArrowheads="1" noTextEdit="1"/>
            </p:cNvSpPr>
            <p:nvPr/>
          </p:nvSpPr>
          <p:spPr bwMode="auto">
            <a:xfrm rot="9240000">
              <a:off x="2619" y="2211"/>
              <a:ext cx="1070" cy="1070"/>
            </a:xfrm>
            <a:custGeom>
              <a:avLst/>
              <a:gdLst>
                <a:gd name="T0" fmla="*/ 474 w 21600"/>
                <a:gd name="T1" fmla="*/ 3 h 21600"/>
                <a:gd name="T2" fmla="*/ 405 w 21600"/>
                <a:gd name="T3" fmla="*/ 109 h 21600"/>
                <a:gd name="T4" fmla="*/ 495 w 21600"/>
                <a:gd name="T5" fmla="*/ 181 h 21600"/>
                <a:gd name="T6" fmla="*/ 582 w 21600"/>
                <a:gd name="T7" fmla="*/ -132 h 21600"/>
                <a:gd name="T8" fmla="*/ 788 w 21600"/>
                <a:gd name="T9" fmla="*/ 106 h 21600"/>
                <a:gd name="T10" fmla="*/ 551 w 21600"/>
                <a:gd name="T11" fmla="*/ 313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noFill/>
            <a:ln w="19050">
              <a:solidFill>
                <a:srgbClr val="008000"/>
              </a:solidFill>
              <a:miter lim="800000"/>
              <a:headEnd/>
              <a:tailEnd/>
            </a:ln>
            <a:extLst>
              <a:ext uri="{909E8E84-426E-40dd-AFC4-6F175D3DCCD1}">
                <a14:hiddenFill xmlns:a14="http://schemas.microsoft.com/office/drawing/2010/main" xmlns="">
                  <a:solidFill>
                    <a:schemeClr val="accent1"/>
                  </a:solidFill>
                </a14:hiddenFill>
              </a:ext>
            </a:extLst>
          </p:spPr>
          <p:txBody>
            <a:bodyPr lIns="0" tIns="0" rIns="0" bIns="0" anchor="ctr"/>
            <a:lstStyle/>
            <a:p>
              <a:endParaRPr lang="nl-NL"/>
            </a:p>
          </p:txBody>
        </p:sp>
        <p:sp>
          <p:nvSpPr>
            <p:cNvPr id="40969" name="_s28682"/>
            <p:cNvSpPr>
              <a:spLocks noChangeArrowheads="1" noTextEdit="1"/>
            </p:cNvSpPr>
            <p:nvPr/>
          </p:nvSpPr>
          <p:spPr bwMode="auto">
            <a:xfrm rot="-9240000">
              <a:off x="2029" y="2211"/>
              <a:ext cx="1070" cy="1070"/>
            </a:xfrm>
            <a:custGeom>
              <a:avLst/>
              <a:gdLst>
                <a:gd name="T0" fmla="*/ 474 w 21600"/>
                <a:gd name="T1" fmla="*/ 3 h 21600"/>
                <a:gd name="T2" fmla="*/ 405 w 21600"/>
                <a:gd name="T3" fmla="*/ 109 h 21600"/>
                <a:gd name="T4" fmla="*/ 495 w 21600"/>
                <a:gd name="T5" fmla="*/ 181 h 21600"/>
                <a:gd name="T6" fmla="*/ 582 w 21600"/>
                <a:gd name="T7" fmla="*/ -132 h 21600"/>
                <a:gd name="T8" fmla="*/ 788 w 21600"/>
                <a:gd name="T9" fmla="*/ 106 h 21600"/>
                <a:gd name="T10" fmla="*/ 551 w 21600"/>
                <a:gd name="T11" fmla="*/ 313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noFill/>
            <a:ln w="19050">
              <a:solidFill>
                <a:srgbClr val="008000"/>
              </a:solidFill>
              <a:miter lim="800000"/>
              <a:headEnd/>
              <a:tailEnd/>
            </a:ln>
            <a:extLst>
              <a:ext uri="{909E8E84-426E-40dd-AFC4-6F175D3DCCD1}">
                <a14:hiddenFill xmlns:a14="http://schemas.microsoft.com/office/drawing/2010/main" xmlns="">
                  <a:solidFill>
                    <a:schemeClr val="accent1"/>
                  </a:solidFill>
                </a14:hiddenFill>
              </a:ext>
            </a:extLst>
          </p:spPr>
          <p:txBody>
            <a:bodyPr lIns="0" tIns="0" rIns="0" bIns="0" anchor="ctr"/>
            <a:lstStyle/>
            <a:p>
              <a:endParaRPr lang="nl-NL"/>
            </a:p>
          </p:txBody>
        </p:sp>
        <p:sp>
          <p:nvSpPr>
            <p:cNvPr id="40970" name="_s28683"/>
            <p:cNvSpPr>
              <a:spLocks noChangeArrowheads="1" noTextEdit="1"/>
            </p:cNvSpPr>
            <p:nvPr/>
          </p:nvSpPr>
          <p:spPr bwMode="auto">
            <a:xfrm rot="-6180000">
              <a:off x="1661" y="1750"/>
              <a:ext cx="1070" cy="1070"/>
            </a:xfrm>
            <a:custGeom>
              <a:avLst/>
              <a:gdLst>
                <a:gd name="T0" fmla="*/ 474 w 21600"/>
                <a:gd name="T1" fmla="*/ 3 h 21600"/>
                <a:gd name="T2" fmla="*/ 405 w 21600"/>
                <a:gd name="T3" fmla="*/ 109 h 21600"/>
                <a:gd name="T4" fmla="*/ 495 w 21600"/>
                <a:gd name="T5" fmla="*/ 181 h 21600"/>
                <a:gd name="T6" fmla="*/ 582 w 21600"/>
                <a:gd name="T7" fmla="*/ -132 h 21600"/>
                <a:gd name="T8" fmla="*/ 788 w 21600"/>
                <a:gd name="T9" fmla="*/ 106 h 21600"/>
                <a:gd name="T10" fmla="*/ 551 w 21600"/>
                <a:gd name="T11" fmla="*/ 313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noFill/>
            <a:ln w="19050">
              <a:solidFill>
                <a:srgbClr val="008000"/>
              </a:solidFill>
              <a:miter lim="800000"/>
              <a:headEnd/>
              <a:tailEnd/>
            </a:ln>
            <a:extLst>
              <a:ext uri="{909E8E84-426E-40dd-AFC4-6F175D3DCCD1}">
                <a14:hiddenFill xmlns:a14="http://schemas.microsoft.com/office/drawing/2010/main" xmlns="">
                  <a:solidFill>
                    <a:schemeClr val="accent1"/>
                  </a:solidFill>
                </a14:hiddenFill>
              </a:ext>
            </a:extLst>
          </p:spPr>
          <p:txBody>
            <a:bodyPr lIns="0" tIns="0" rIns="0" bIns="0" anchor="ctr"/>
            <a:lstStyle/>
            <a:p>
              <a:endParaRPr lang="nl-NL"/>
            </a:p>
          </p:txBody>
        </p:sp>
        <p:sp>
          <p:nvSpPr>
            <p:cNvPr id="40971" name="_s28684"/>
            <p:cNvSpPr>
              <a:spLocks noChangeArrowheads="1" noTextEdit="1"/>
            </p:cNvSpPr>
            <p:nvPr/>
          </p:nvSpPr>
          <p:spPr bwMode="auto">
            <a:xfrm rot="-3060000">
              <a:off x="1792" y="1174"/>
              <a:ext cx="1070" cy="1070"/>
            </a:xfrm>
            <a:custGeom>
              <a:avLst/>
              <a:gdLst>
                <a:gd name="T0" fmla="*/ 474 w 21600"/>
                <a:gd name="T1" fmla="*/ 3 h 21600"/>
                <a:gd name="T2" fmla="*/ 405 w 21600"/>
                <a:gd name="T3" fmla="*/ 109 h 21600"/>
                <a:gd name="T4" fmla="*/ 495 w 21600"/>
                <a:gd name="T5" fmla="*/ 181 h 21600"/>
                <a:gd name="T6" fmla="*/ 582 w 21600"/>
                <a:gd name="T7" fmla="*/ -132 h 21600"/>
                <a:gd name="T8" fmla="*/ 788 w 21600"/>
                <a:gd name="T9" fmla="*/ 106 h 21600"/>
                <a:gd name="T10" fmla="*/ 551 w 21600"/>
                <a:gd name="T11" fmla="*/ 313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noFill/>
            <a:ln w="19050">
              <a:solidFill>
                <a:srgbClr val="008000"/>
              </a:solidFill>
              <a:miter lim="800000"/>
              <a:headEnd/>
              <a:tailEnd/>
            </a:ln>
            <a:extLst>
              <a:ext uri="{909E8E84-426E-40dd-AFC4-6F175D3DCCD1}">
                <a14:hiddenFill xmlns:a14="http://schemas.microsoft.com/office/drawing/2010/main" xmlns="">
                  <a:solidFill>
                    <a:schemeClr val="accent1"/>
                  </a:solidFill>
                </a14:hiddenFill>
              </a:ext>
            </a:extLst>
          </p:spPr>
          <p:txBody>
            <a:bodyPr lIns="0" tIns="0" rIns="0" bIns="0" anchor="ctr"/>
            <a:lstStyle/>
            <a:p>
              <a:endParaRPr lang="nl-NL"/>
            </a:p>
          </p:txBody>
        </p:sp>
        <p:sp>
          <p:nvSpPr>
            <p:cNvPr id="40972" name="_s28685"/>
            <p:cNvSpPr>
              <a:spLocks noChangeArrowheads="1"/>
            </p:cNvSpPr>
            <p:nvPr/>
          </p:nvSpPr>
          <p:spPr bwMode="auto">
            <a:xfrm>
              <a:off x="3139" y="907"/>
              <a:ext cx="419"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r>
                <a:rPr lang="nl-NL" b="1" dirty="0"/>
                <a:t>    0&amp;7 </a:t>
              </a:r>
              <a:r>
                <a:rPr lang="nl-NL" b="1" dirty="0" err="1"/>
                <a:t>In&amp;uitleiding</a:t>
              </a:r>
              <a:endParaRPr lang="nl-NL" b="1" dirty="0"/>
            </a:p>
          </p:txBody>
        </p:sp>
        <p:sp>
          <p:nvSpPr>
            <p:cNvPr id="40973" name="_s28686"/>
            <p:cNvSpPr>
              <a:spLocks noChangeArrowheads="1"/>
            </p:cNvSpPr>
            <p:nvPr/>
          </p:nvSpPr>
          <p:spPr bwMode="auto">
            <a:xfrm>
              <a:off x="1551" y="1673"/>
              <a:ext cx="419"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r>
                <a:rPr lang="nl-NL" b="1" dirty="0"/>
                <a:t>5 Structuur MVO</a:t>
              </a:r>
            </a:p>
            <a:p>
              <a:pPr algn="ctr"/>
              <a:r>
                <a:rPr lang="nl-NL" b="1" dirty="0"/>
                <a:t>in taken </a:t>
              </a:r>
              <a:r>
                <a:rPr lang="nl-NL" b="1" dirty="0" err="1"/>
                <a:t>Mz</a:t>
              </a:r>
              <a:endParaRPr lang="nl-NL" b="1" dirty="0"/>
            </a:p>
          </p:txBody>
        </p:sp>
        <p:sp>
          <p:nvSpPr>
            <p:cNvPr id="40974" name="_s28687"/>
            <p:cNvSpPr>
              <a:spLocks noChangeArrowheads="1"/>
            </p:cNvSpPr>
            <p:nvPr/>
          </p:nvSpPr>
          <p:spPr bwMode="auto">
            <a:xfrm>
              <a:off x="2161" y="908"/>
              <a:ext cx="419"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r>
                <a:rPr lang="nl-NL" b="1"/>
                <a:t>6 Conflicten</a:t>
              </a:r>
            </a:p>
          </p:txBody>
        </p:sp>
        <p:sp>
          <p:nvSpPr>
            <p:cNvPr id="40975" name="_s28688"/>
            <p:cNvSpPr>
              <a:spLocks noChangeArrowheads="1"/>
            </p:cNvSpPr>
            <p:nvPr/>
          </p:nvSpPr>
          <p:spPr bwMode="auto">
            <a:xfrm>
              <a:off x="3750" y="1672"/>
              <a:ext cx="419"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r>
                <a:rPr lang="nl-NL" b="1"/>
                <a:t>1 Begrippenkader</a:t>
              </a:r>
            </a:p>
          </p:txBody>
        </p:sp>
        <p:sp>
          <p:nvSpPr>
            <p:cNvPr id="40976" name="_s28689"/>
            <p:cNvSpPr>
              <a:spLocks noChangeArrowheads="1"/>
            </p:cNvSpPr>
            <p:nvPr/>
          </p:nvSpPr>
          <p:spPr bwMode="auto">
            <a:xfrm>
              <a:off x="3532" y="2626"/>
              <a:ext cx="419"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r>
                <a:rPr lang="nl-NL" b="1"/>
                <a:t>  2 Verantwoordelijkheden </a:t>
              </a:r>
            </a:p>
            <a:p>
              <a:pPr algn="ctr"/>
              <a:r>
                <a:rPr lang="nl-NL" b="1"/>
                <a:t>MVO</a:t>
              </a:r>
            </a:p>
          </p:txBody>
        </p:sp>
        <p:sp>
          <p:nvSpPr>
            <p:cNvPr id="40977" name="_s28690"/>
            <p:cNvSpPr>
              <a:spLocks noChangeArrowheads="1"/>
            </p:cNvSpPr>
            <p:nvPr/>
          </p:nvSpPr>
          <p:spPr bwMode="auto">
            <a:xfrm>
              <a:off x="2651" y="3051"/>
              <a:ext cx="419"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r>
                <a:rPr lang="nl-NL" b="1"/>
                <a:t>3 MVO plan </a:t>
              </a:r>
            </a:p>
            <a:p>
              <a:pPr algn="ctr"/>
              <a:r>
                <a:rPr lang="nl-NL" b="1"/>
                <a:t>Adviesrecht</a:t>
              </a:r>
            </a:p>
            <a:p>
              <a:pPr algn="ctr"/>
              <a:r>
                <a:rPr lang="nl-NL" b="1"/>
                <a:t>Mz</a:t>
              </a:r>
            </a:p>
          </p:txBody>
        </p:sp>
        <p:sp>
          <p:nvSpPr>
            <p:cNvPr id="40978" name="_s28691"/>
            <p:cNvSpPr>
              <a:spLocks noChangeArrowheads="1"/>
            </p:cNvSpPr>
            <p:nvPr/>
          </p:nvSpPr>
          <p:spPr bwMode="auto">
            <a:xfrm>
              <a:off x="1769" y="2627"/>
              <a:ext cx="419"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r>
                <a:rPr lang="nl-NL" b="1"/>
                <a:t>4 MVO </a:t>
              </a:r>
            </a:p>
            <a:p>
              <a:pPr algn="ctr"/>
              <a:r>
                <a:rPr lang="nl-NL" b="1"/>
                <a:t>jaarverslag</a:t>
              </a:r>
            </a:p>
          </p:txBody>
        </p:sp>
      </p:grpSp>
      <p:sp>
        <p:nvSpPr>
          <p:cNvPr id="2" name="Tekstvak 1"/>
          <p:cNvSpPr txBox="1"/>
          <p:nvPr/>
        </p:nvSpPr>
        <p:spPr>
          <a:xfrm>
            <a:off x="1457216" y="3308006"/>
            <a:ext cx="2570070" cy="461665"/>
          </a:xfrm>
          <a:prstGeom prst="rect">
            <a:avLst/>
          </a:prstGeom>
          <a:noFill/>
        </p:spPr>
        <p:txBody>
          <a:bodyPr wrap="square" rtlCol="0">
            <a:spAutoFit/>
          </a:bodyPr>
          <a:lstStyle/>
          <a:p>
            <a:r>
              <a:rPr lang="nl-NL" sz="2400" b="1" dirty="0">
                <a:solidFill>
                  <a:srgbClr val="008000"/>
                </a:solidFill>
              </a:rPr>
              <a:t>MVO MODELCODE</a:t>
            </a:r>
          </a:p>
        </p:txBody>
      </p:sp>
      <p:pic>
        <p:nvPicPr>
          <p:cNvPr id="21" name="Afbeelding 20" descr="Schermafbeelding 2016-11-09 om 14.32.1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60139" y="1324231"/>
            <a:ext cx="3590098" cy="1618352"/>
          </a:xfrm>
          <a:prstGeom prst="rect">
            <a:avLst/>
          </a:prstGeom>
        </p:spPr>
      </p:pic>
      <p:pic>
        <p:nvPicPr>
          <p:cNvPr id="22" name="Afbeelding 21" descr="Schermafbeelding 2016-11-09 om 14.34.0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57803" y="425859"/>
            <a:ext cx="3192435" cy="717141"/>
          </a:xfrm>
          <a:prstGeom prst="rect">
            <a:avLst/>
          </a:prstGeom>
        </p:spPr>
      </p:pic>
      <p:pic>
        <p:nvPicPr>
          <p:cNvPr id="23" name="Afbeelding 22" descr="Schermafbeelding 2016-11-11 om 10.55.09.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01096" y="4326536"/>
            <a:ext cx="3249140" cy="1573895"/>
          </a:xfrm>
          <a:prstGeom prst="rect">
            <a:avLst/>
          </a:prstGeom>
        </p:spPr>
      </p:pic>
      <p:pic>
        <p:nvPicPr>
          <p:cNvPr id="24" name="Afbeelding 23" descr="Schermafbeelding 2016-11-11 om 10.55.23.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557803" y="3538839"/>
            <a:ext cx="3192435" cy="709430"/>
          </a:xfrm>
          <a:prstGeom prst="rect">
            <a:avLst/>
          </a:prstGeom>
        </p:spPr>
      </p:pic>
      <p:sp>
        <p:nvSpPr>
          <p:cNvPr id="25" name="Rechthoek 1"/>
          <p:cNvSpPr>
            <a:spLocks noChangeArrowheads="1"/>
          </p:cNvSpPr>
          <p:nvPr/>
        </p:nvSpPr>
        <p:spPr bwMode="auto">
          <a:xfrm>
            <a:off x="1987676" y="307584"/>
            <a:ext cx="1945364"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nl-NL" sz="3200" dirty="0">
                <a:solidFill>
                  <a:srgbClr val="339966"/>
                </a:solidFill>
                <a:latin typeface="Calibri" charset="0"/>
              </a:rPr>
              <a:t>Aanleiding</a:t>
            </a:r>
            <a:endParaRPr lang="nl-NL" sz="3200" dirty="0">
              <a:solidFill>
                <a:srgbClr val="339966"/>
              </a:solidFill>
            </a:endParaRPr>
          </a:p>
        </p:txBody>
      </p:sp>
    </p:spTree>
    <p:extLst>
      <p:ext uri="{BB962C8B-B14F-4D97-AF65-F5344CB8AC3E}">
        <p14:creationId xmlns:p14="http://schemas.microsoft.com/office/powerpoint/2010/main" val="225840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banner_home_sub_left.png"/>
          <p:cNvPicPr>
            <a:picLocks noChangeAspect="1"/>
          </p:cNvPicPr>
          <p:nvPr/>
        </p:nvPicPr>
        <p:blipFill>
          <a:blip r:embed="rId4">
            <a:duotone>
              <a:prstClr val="black"/>
              <a:schemeClr val="accent3">
                <a:tint val="45000"/>
                <a:satMod val="400000"/>
              </a:schemeClr>
            </a:duotone>
            <a:alphaModFix amt="45000"/>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a:ext>
            </a:extLst>
          </a:blip>
          <a:stretch>
            <a:fillRect/>
          </a:stretch>
        </p:blipFill>
        <p:spPr>
          <a:xfrm>
            <a:off x="0" y="4375308"/>
            <a:ext cx="9144000" cy="2482692"/>
          </a:xfrm>
          <a:prstGeom prst="rect">
            <a:avLst/>
          </a:prstGeom>
        </p:spPr>
      </p:pic>
      <p:pic>
        <p:nvPicPr>
          <p:cNvPr id="6" name="Picture 2" descr="mno400"/>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a:xfrm>
            <a:off x="1" y="-1"/>
            <a:ext cx="1431056" cy="1152000"/>
          </a:xfrm>
          <a:prstGeom prst="rect">
            <a:avLst/>
          </a:prstGeom>
          <a:noFill/>
        </p:spPr>
      </p:pic>
      <p:sp>
        <p:nvSpPr>
          <p:cNvPr id="9" name="Tekstvak 8"/>
          <p:cNvSpPr txBox="1"/>
          <p:nvPr/>
        </p:nvSpPr>
        <p:spPr>
          <a:xfrm>
            <a:off x="4750931" y="1950142"/>
            <a:ext cx="4393069" cy="3785652"/>
          </a:xfrm>
          <a:prstGeom prst="rect">
            <a:avLst/>
          </a:prstGeom>
          <a:noFill/>
        </p:spPr>
        <p:txBody>
          <a:bodyPr wrap="square" rtlCol="0">
            <a:spAutoFit/>
          </a:bodyPr>
          <a:lstStyle/>
          <a:p>
            <a:pPr marL="342900" indent="-342900">
              <a:buFont typeface="+mj-lt"/>
              <a:buAutoNum type="alphaUcPeriod"/>
            </a:pPr>
            <a:r>
              <a:rPr lang="nl-NL" sz="2000" dirty="0"/>
              <a:t>In hoeverre is er </a:t>
            </a:r>
            <a:r>
              <a:rPr lang="nl-NL" sz="2000" dirty="0">
                <a:solidFill>
                  <a:srgbClr val="008000"/>
                </a:solidFill>
              </a:rPr>
              <a:t>een kloof </a:t>
            </a:r>
            <a:r>
              <a:rPr lang="nl-NL" sz="2000" dirty="0"/>
              <a:t>tussen de </a:t>
            </a:r>
            <a:r>
              <a:rPr lang="nl-NL" sz="2000" dirty="0">
                <a:solidFill>
                  <a:srgbClr val="008000"/>
                </a:solidFill>
              </a:rPr>
              <a:t>wettelijke mogelijkheden </a:t>
            </a:r>
            <a:r>
              <a:rPr lang="nl-NL" sz="2000" dirty="0"/>
              <a:t>die de ondernemingsraden hebben om de MVO-strategie van het bedrijf te beïnvloeden en </a:t>
            </a:r>
            <a:r>
              <a:rPr lang="nl-NL" sz="2000" dirty="0">
                <a:solidFill>
                  <a:srgbClr val="008000"/>
                </a:solidFill>
              </a:rPr>
              <a:t>de uitoefening </a:t>
            </a:r>
            <a:r>
              <a:rPr lang="nl-NL" sz="2000" dirty="0"/>
              <a:t>van deze bevoegdheden </a:t>
            </a:r>
            <a:r>
              <a:rPr lang="nl-NL" sz="2000" dirty="0">
                <a:solidFill>
                  <a:srgbClr val="008000"/>
                </a:solidFill>
              </a:rPr>
              <a:t>in de praktijk</a:t>
            </a:r>
            <a:r>
              <a:rPr lang="nl-NL" sz="2000" dirty="0"/>
              <a:t>, en wat zijn de factoren die deze kloof veroorzaken?</a:t>
            </a:r>
          </a:p>
          <a:p>
            <a:pPr marL="342900" indent="-342900">
              <a:buFont typeface="+mj-lt"/>
              <a:buAutoNum type="alphaUcPeriod"/>
            </a:pPr>
            <a:r>
              <a:rPr lang="nl-NL" sz="2000" dirty="0"/>
              <a:t>Hoe kan de </a:t>
            </a:r>
            <a:r>
              <a:rPr lang="nl-NL" sz="2000" dirty="0">
                <a:solidFill>
                  <a:srgbClr val="008000"/>
                </a:solidFill>
              </a:rPr>
              <a:t>deelname</a:t>
            </a:r>
            <a:r>
              <a:rPr lang="nl-NL" sz="2000" dirty="0"/>
              <a:t> van ondernemingsraden aan de formulering van CSR-strategieën en -beleid worden </a:t>
            </a:r>
            <a:r>
              <a:rPr lang="nl-NL" sz="2000" dirty="0">
                <a:solidFill>
                  <a:srgbClr val="008000"/>
                </a:solidFill>
              </a:rPr>
              <a:t>gestimuleerd</a:t>
            </a:r>
            <a:r>
              <a:rPr lang="nl-NL" sz="2000" dirty="0"/>
              <a:t>?</a:t>
            </a:r>
          </a:p>
        </p:txBody>
      </p:sp>
      <p:sp>
        <p:nvSpPr>
          <p:cNvPr id="10" name="Rechthoek 1"/>
          <p:cNvSpPr>
            <a:spLocks noChangeArrowheads="1"/>
          </p:cNvSpPr>
          <p:nvPr/>
        </p:nvSpPr>
        <p:spPr bwMode="auto">
          <a:xfrm>
            <a:off x="1987676" y="307584"/>
            <a:ext cx="4746011"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nl-NL" sz="3200" dirty="0">
                <a:solidFill>
                  <a:srgbClr val="339966"/>
                </a:solidFill>
                <a:latin typeface="Calibri" charset="0"/>
              </a:rPr>
              <a:t>Onderzoeksopzet en -vraag</a:t>
            </a:r>
            <a:endParaRPr lang="nl-NL" sz="3200" dirty="0">
              <a:solidFill>
                <a:srgbClr val="339966"/>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753663602"/>
              </p:ext>
            </p:extLst>
          </p:nvPr>
        </p:nvGraphicFramePr>
        <p:xfrm>
          <a:off x="-29866" y="2100153"/>
          <a:ext cx="4780797" cy="3785652"/>
        </p:xfrm>
        <a:graphic>
          <a:graphicData uri="http://schemas.openxmlformats.org/presentationml/2006/ole">
            <mc:AlternateContent xmlns:mc="http://schemas.openxmlformats.org/markup-compatibility/2006">
              <mc:Choice xmlns:v="urn:schemas-microsoft-com:vml" Requires="v">
                <p:oleObj spid="_x0000_s1029" name="Document" r:id="rId7" imgW="5918200" imgH="4686300" progId="Word.Document.12">
                  <p:embed/>
                </p:oleObj>
              </mc:Choice>
              <mc:Fallback>
                <p:oleObj name="Document" r:id="rId7" imgW="5918200" imgH="4686300" progId="Word.Document.12">
                  <p:embed/>
                  <p:pic>
                    <p:nvPicPr>
                      <p:cNvPr id="0" name=""/>
                      <p:cNvPicPr/>
                      <p:nvPr/>
                    </p:nvPicPr>
                    <p:blipFill>
                      <a:blip r:embed="rId8"/>
                      <a:stretch>
                        <a:fillRect/>
                      </a:stretch>
                    </p:blipFill>
                    <p:spPr>
                      <a:xfrm>
                        <a:off x="-29866" y="2100153"/>
                        <a:ext cx="4780797" cy="3785652"/>
                      </a:xfrm>
                      <a:prstGeom prst="rect">
                        <a:avLst/>
                      </a:prstGeom>
                    </p:spPr>
                  </p:pic>
                </p:oleObj>
              </mc:Fallback>
            </mc:AlternateContent>
          </a:graphicData>
        </a:graphic>
      </p:graphicFrame>
    </p:spTree>
    <p:extLst>
      <p:ext uri="{BB962C8B-B14F-4D97-AF65-F5344CB8AC3E}">
        <p14:creationId xmlns:p14="http://schemas.microsoft.com/office/powerpoint/2010/main" val="429009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JudgementBrunoGätjensGonzález.png"/>
          <p:cNvPicPr>
            <a:picLocks noChangeAspect="1"/>
          </p:cNvPicPr>
          <p:nvPr/>
        </p:nvPicPr>
        <p:blipFill>
          <a:blip r:embed="rId3">
            <a:duotone>
              <a:schemeClr val="accent3">
                <a:shade val="45000"/>
                <a:satMod val="135000"/>
              </a:schemeClr>
              <a:prstClr val="white"/>
            </a:duotone>
            <a:alphaModFix amt="30000"/>
            <a:extLst>
              <a:ext uri="{28A0092B-C50C-407E-A947-70E740481C1C}">
                <a14:useLocalDpi xmlns:a14="http://schemas.microsoft.com/office/drawing/2010/main"/>
              </a:ext>
            </a:extLst>
          </a:blip>
          <a:stretch>
            <a:fillRect/>
          </a:stretch>
        </p:blipFill>
        <p:spPr>
          <a:xfrm>
            <a:off x="1659657" y="280456"/>
            <a:ext cx="6858000" cy="6858000"/>
          </a:xfrm>
          <a:prstGeom prst="rect">
            <a:avLst/>
          </a:prstGeom>
        </p:spPr>
      </p:pic>
      <p:sp>
        <p:nvSpPr>
          <p:cNvPr id="4" name="Tekstvak 3"/>
          <p:cNvSpPr txBox="1"/>
          <p:nvPr/>
        </p:nvSpPr>
        <p:spPr>
          <a:xfrm>
            <a:off x="72275" y="1568138"/>
            <a:ext cx="9071726" cy="4401205"/>
          </a:xfrm>
          <a:prstGeom prst="rect">
            <a:avLst/>
          </a:prstGeom>
          <a:noFill/>
        </p:spPr>
        <p:txBody>
          <a:bodyPr wrap="square" rtlCol="0">
            <a:spAutoFit/>
          </a:bodyPr>
          <a:lstStyle/>
          <a:p>
            <a:r>
              <a:rPr lang="nl-NL" sz="2000" dirty="0"/>
              <a:t>Gelet op het </a:t>
            </a:r>
            <a:r>
              <a:rPr lang="nl-NL" sz="2000" b="1" dirty="0">
                <a:solidFill>
                  <a:srgbClr val="008000"/>
                </a:solidFill>
              </a:rPr>
              <a:t>wettelijke kader sluit CSR goed aan </a:t>
            </a:r>
            <a:r>
              <a:rPr lang="nl-NL" sz="2000" dirty="0"/>
              <a:t>op de taken van de or.</a:t>
            </a:r>
          </a:p>
          <a:p>
            <a:endParaRPr lang="nl-NL" sz="2000" dirty="0"/>
          </a:p>
          <a:p>
            <a:r>
              <a:rPr lang="nl-NL" sz="2000" dirty="0"/>
              <a:t>Twee ontwikkelingen </a:t>
            </a:r>
            <a:r>
              <a:rPr lang="nl-NL" sz="2000" b="1" u="sng" dirty="0"/>
              <a:t>versterken</a:t>
            </a:r>
            <a:r>
              <a:rPr lang="nl-NL" sz="2000" dirty="0"/>
              <a:t> dit nog: </a:t>
            </a:r>
          </a:p>
          <a:p>
            <a:pPr marL="914400" lvl="1" indent="-457200">
              <a:buFont typeface="+mj-lt"/>
              <a:buAutoNum type="arabicPeriod"/>
            </a:pPr>
            <a:r>
              <a:rPr lang="nl-NL" sz="2000" dirty="0"/>
              <a:t>De herziene versie van de </a:t>
            </a:r>
            <a:r>
              <a:rPr lang="nl-NL" sz="2000" b="1" dirty="0">
                <a:solidFill>
                  <a:srgbClr val="008000"/>
                </a:solidFill>
              </a:rPr>
              <a:t>'Nederlandse Corporate </a:t>
            </a:r>
            <a:r>
              <a:rPr lang="nl-NL" sz="2000" b="1" dirty="0" err="1">
                <a:solidFill>
                  <a:srgbClr val="008000"/>
                </a:solidFill>
              </a:rPr>
              <a:t>Governance</a:t>
            </a:r>
            <a:r>
              <a:rPr lang="nl-NL" sz="2000" b="1" dirty="0">
                <a:solidFill>
                  <a:srgbClr val="008000"/>
                </a:solidFill>
              </a:rPr>
              <a:t> Code’ </a:t>
            </a:r>
            <a:r>
              <a:rPr lang="nl-NL" sz="2000" dirty="0"/>
              <a:t>benoemt expliciet: waarde creatie op de lange termijn in belang van alle stakeholders en aandacht voor milieu, sociale en </a:t>
            </a:r>
            <a:r>
              <a:rPr lang="nl-NL" sz="2000" dirty="0" err="1"/>
              <a:t>werknemersgerelateerde</a:t>
            </a:r>
            <a:r>
              <a:rPr lang="nl-NL" sz="2000" dirty="0"/>
              <a:t> zaken, ketenverantwoordelijkheid , respect voor mensenrechten, bestrijding van corruptie en omkoping, aandacht voor cultuur in de onderneming.</a:t>
            </a:r>
          </a:p>
          <a:p>
            <a:pPr marL="914400" lvl="1" indent="-457200">
              <a:buFont typeface="+mj-lt"/>
              <a:buAutoNum type="arabicPeriod"/>
            </a:pPr>
            <a:r>
              <a:rPr lang="nl-NL" sz="2000" b="1" dirty="0">
                <a:solidFill>
                  <a:srgbClr val="008000"/>
                </a:solidFill>
              </a:rPr>
              <a:t>EU Richtlijn 2014/95 / EU </a:t>
            </a:r>
            <a:r>
              <a:rPr lang="nl-NL" sz="2000" dirty="0"/>
              <a:t>waarin staat dat o.a. beursvennootschappen een niet-financiële verklaring moeten opstellen voor bovengenoemde onderwerpen en de geïmplementeerde </a:t>
            </a:r>
            <a:r>
              <a:rPr lang="nl-NL" sz="2000" i="1" dirty="0" err="1"/>
              <a:t>due</a:t>
            </a:r>
            <a:r>
              <a:rPr lang="nl-NL" sz="2000" i="1" dirty="0"/>
              <a:t> diligence</a:t>
            </a:r>
            <a:r>
              <a:rPr lang="nl-NL" sz="2000" dirty="0"/>
              <a:t>-procedures. Dit beheersverslag moet volgens art. WOR 31a, lid 2, aan de or worden voorgelegd en zo op de agenda geplaatst worden voor de overlegvergadering b.v. in art, 24 overleg. </a:t>
            </a:r>
          </a:p>
        </p:txBody>
      </p:sp>
      <p:pic>
        <p:nvPicPr>
          <p:cNvPr id="5" name="Picture 2" descr="mno40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a:xfrm>
            <a:off x="1" y="-1"/>
            <a:ext cx="1431056" cy="1152000"/>
          </a:xfrm>
          <a:prstGeom prst="rect">
            <a:avLst/>
          </a:prstGeom>
          <a:noFill/>
        </p:spPr>
      </p:pic>
      <p:sp>
        <p:nvSpPr>
          <p:cNvPr id="6" name="Rechthoek 1"/>
          <p:cNvSpPr>
            <a:spLocks noChangeArrowheads="1"/>
          </p:cNvSpPr>
          <p:nvPr/>
        </p:nvSpPr>
        <p:spPr bwMode="auto">
          <a:xfrm>
            <a:off x="1987676" y="307584"/>
            <a:ext cx="226836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nl-NL" sz="3200" dirty="0">
                <a:solidFill>
                  <a:srgbClr val="339966"/>
                </a:solidFill>
                <a:latin typeface="Calibri" charset="0"/>
              </a:rPr>
              <a:t>A Conclusies</a:t>
            </a:r>
            <a:endParaRPr lang="nl-NL" sz="3200" dirty="0">
              <a:solidFill>
                <a:srgbClr val="339966"/>
              </a:solidFill>
            </a:endParaRPr>
          </a:p>
        </p:txBody>
      </p:sp>
    </p:spTree>
    <p:extLst>
      <p:ext uri="{BB962C8B-B14F-4D97-AF65-F5344CB8AC3E}">
        <p14:creationId xmlns:p14="http://schemas.microsoft.com/office/powerpoint/2010/main" val="112486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JudgementBrunoGätjensGonzález.png"/>
          <p:cNvPicPr>
            <a:picLocks noChangeAspect="1"/>
          </p:cNvPicPr>
          <p:nvPr/>
        </p:nvPicPr>
        <p:blipFill>
          <a:blip r:embed="rId2">
            <a:duotone>
              <a:schemeClr val="accent3">
                <a:shade val="45000"/>
                <a:satMod val="135000"/>
              </a:schemeClr>
              <a:prstClr val="white"/>
            </a:duotone>
            <a:alphaModFix amt="30000"/>
            <a:extLst>
              <a:ext uri="{28A0092B-C50C-407E-A947-70E740481C1C}">
                <a14:useLocalDpi xmlns:a14="http://schemas.microsoft.com/office/drawing/2010/main"/>
              </a:ext>
            </a:extLst>
          </a:blip>
          <a:stretch>
            <a:fillRect/>
          </a:stretch>
        </p:blipFill>
        <p:spPr>
          <a:xfrm>
            <a:off x="1431057" y="280456"/>
            <a:ext cx="6858000" cy="6858000"/>
          </a:xfrm>
          <a:prstGeom prst="rect">
            <a:avLst/>
          </a:prstGeom>
        </p:spPr>
      </p:pic>
      <p:sp>
        <p:nvSpPr>
          <p:cNvPr id="4" name="Tekstvak 3"/>
          <p:cNvSpPr txBox="1"/>
          <p:nvPr/>
        </p:nvSpPr>
        <p:spPr>
          <a:xfrm>
            <a:off x="288175" y="1574176"/>
            <a:ext cx="9071726" cy="4247317"/>
          </a:xfrm>
          <a:prstGeom prst="rect">
            <a:avLst/>
          </a:prstGeom>
          <a:noFill/>
        </p:spPr>
        <p:txBody>
          <a:bodyPr wrap="square" rtlCol="0">
            <a:spAutoFit/>
          </a:bodyPr>
          <a:lstStyle/>
          <a:p>
            <a:pPr marL="609600" indent="-609600">
              <a:lnSpc>
                <a:spcPct val="90000"/>
              </a:lnSpc>
              <a:buFontTx/>
              <a:buNone/>
              <a:tabLst>
                <a:tab pos="804863" algn="l"/>
              </a:tabLst>
            </a:pPr>
            <a:endParaRPr lang="nl-NL" sz="2000" dirty="0">
              <a:latin typeface="Calibri" charset="0"/>
            </a:endParaRPr>
          </a:p>
          <a:p>
            <a:pPr marL="609600" indent="-609600">
              <a:lnSpc>
                <a:spcPct val="90000"/>
              </a:lnSpc>
              <a:buFontTx/>
              <a:buNone/>
              <a:tabLst>
                <a:tab pos="804863" algn="l"/>
              </a:tabLst>
            </a:pPr>
            <a:r>
              <a:rPr lang="nl-NL" sz="2000" dirty="0">
                <a:latin typeface="Calibri" charset="0"/>
              </a:rPr>
              <a:t>In </a:t>
            </a:r>
            <a:r>
              <a:rPr lang="nl-NL" sz="2000" b="1" dirty="0">
                <a:solidFill>
                  <a:srgbClr val="4F6228"/>
                </a:solidFill>
                <a:latin typeface="Calibri" charset="0"/>
              </a:rPr>
              <a:t>BW</a:t>
            </a:r>
            <a:r>
              <a:rPr lang="nl-NL" sz="2000" dirty="0">
                <a:latin typeface="Calibri" charset="0"/>
              </a:rPr>
              <a:t>- structuurregeling</a:t>
            </a:r>
            <a:r>
              <a:rPr lang="nl-NL" sz="2000" b="1" dirty="0">
                <a:latin typeface="Calibri" charset="0"/>
              </a:rPr>
              <a:t>: 		</a:t>
            </a:r>
            <a:r>
              <a:rPr lang="nl-NL" i="1" dirty="0">
                <a:latin typeface="Calibri" charset="0"/>
              </a:rPr>
              <a:t>aanbevelingsrecht voor commissarissen, spreekrecht in de 								aandeelhouders vergaderingen, niet-financiële informatie</a:t>
            </a:r>
          </a:p>
          <a:p>
            <a:pPr marL="609600" indent="-609600">
              <a:lnSpc>
                <a:spcPct val="90000"/>
              </a:lnSpc>
              <a:buFontTx/>
              <a:buNone/>
              <a:tabLst>
                <a:tab pos="804863" algn="l"/>
              </a:tabLst>
            </a:pPr>
            <a:endParaRPr lang="nl-NL" i="1" dirty="0">
              <a:latin typeface="Calibri" charset="0"/>
            </a:endParaRPr>
          </a:p>
          <a:p>
            <a:pPr marL="609600" indent="-609600">
              <a:lnSpc>
                <a:spcPct val="90000"/>
              </a:lnSpc>
              <a:buFontTx/>
              <a:buNone/>
              <a:tabLst>
                <a:tab pos="804863" algn="l"/>
              </a:tabLst>
            </a:pPr>
            <a:r>
              <a:rPr lang="nl-NL" sz="2000" dirty="0">
                <a:latin typeface="Calibri" charset="0"/>
              </a:rPr>
              <a:t>In de </a:t>
            </a:r>
            <a:r>
              <a:rPr lang="nl-NL" sz="2000" b="1" dirty="0">
                <a:solidFill>
                  <a:schemeClr val="accent3">
                    <a:lumMod val="50000"/>
                  </a:schemeClr>
                </a:solidFill>
                <a:latin typeface="Calibri" charset="0"/>
              </a:rPr>
              <a:t>WOR</a:t>
            </a:r>
            <a:r>
              <a:rPr lang="nl-NL" sz="2000" dirty="0">
                <a:solidFill>
                  <a:schemeClr val="accent3">
                    <a:lumMod val="50000"/>
                  </a:schemeClr>
                </a:solidFill>
                <a:latin typeface="Calibri" charset="0"/>
              </a:rPr>
              <a:t> </a:t>
            </a:r>
            <a:r>
              <a:rPr lang="nl-NL" sz="2000" dirty="0">
                <a:latin typeface="Calibri" charset="0"/>
              </a:rPr>
              <a:t>diverse:	Zorgplicht </a:t>
            </a:r>
            <a:r>
              <a:rPr lang="nl-NL" sz="2000" b="1" dirty="0">
                <a:latin typeface="Calibri" charset="0"/>
              </a:rPr>
              <a:t>art 28</a:t>
            </a:r>
            <a:r>
              <a:rPr lang="nl-NL" sz="2000" dirty="0">
                <a:latin typeface="Calibri" charset="0"/>
              </a:rPr>
              <a:t> </a:t>
            </a:r>
            <a:r>
              <a:rPr lang="nl-NL" sz="1600" i="1" dirty="0">
                <a:latin typeface="Calibri" charset="0"/>
              </a:rPr>
              <a:t>(Stimulerende rol OR: toezien arbeidsomstandigheden, 										discriminatie, milieu)</a:t>
            </a:r>
          </a:p>
          <a:p>
            <a:pPr marL="609600" indent="-609600">
              <a:lnSpc>
                <a:spcPct val="90000"/>
              </a:lnSpc>
              <a:buFontTx/>
              <a:buNone/>
              <a:tabLst>
                <a:tab pos="804863" algn="l"/>
              </a:tabLst>
            </a:pPr>
            <a:r>
              <a:rPr lang="nl-NL" sz="1600" dirty="0">
                <a:latin typeface="Calibri" charset="0"/>
              </a:rPr>
              <a:t>						</a:t>
            </a:r>
            <a:r>
              <a:rPr lang="nl-NL" sz="2000" dirty="0">
                <a:latin typeface="Calibri" charset="0"/>
              </a:rPr>
              <a:t>Adviesrecht </a:t>
            </a:r>
            <a:r>
              <a:rPr lang="nl-NL" sz="2000" b="1" dirty="0">
                <a:latin typeface="Calibri" charset="0"/>
              </a:rPr>
              <a:t>art. 25 </a:t>
            </a:r>
            <a:r>
              <a:rPr lang="nl-NL" sz="2000" dirty="0">
                <a:latin typeface="Calibri" charset="0"/>
              </a:rPr>
              <a:t>	</a:t>
            </a:r>
            <a:r>
              <a:rPr lang="nl-NL" sz="2000" i="1" dirty="0">
                <a:latin typeface="Calibri" charset="0"/>
              </a:rPr>
              <a:t>(</a:t>
            </a:r>
            <a:r>
              <a:rPr lang="nl-NL" sz="1600" i="1" dirty="0">
                <a:latin typeface="Calibri" charset="0"/>
              </a:rPr>
              <a:t>fusies verplaatsingen arbeid, investeringen, 										  	maatregelen zorg voor milieu)</a:t>
            </a:r>
          </a:p>
          <a:p>
            <a:pPr marL="609600" indent="-609600">
              <a:lnSpc>
                <a:spcPct val="90000"/>
              </a:lnSpc>
              <a:buFontTx/>
              <a:buNone/>
              <a:tabLst>
                <a:tab pos="804863" algn="l"/>
              </a:tabLst>
            </a:pPr>
            <a:r>
              <a:rPr lang="nl-NL" sz="1600" dirty="0">
                <a:latin typeface="Calibri" charset="0"/>
              </a:rPr>
              <a:t>						</a:t>
            </a:r>
            <a:r>
              <a:rPr lang="nl-NL" sz="2000" dirty="0">
                <a:latin typeface="Calibri" charset="0"/>
              </a:rPr>
              <a:t>Overlegvergaderingen </a:t>
            </a:r>
            <a:r>
              <a:rPr lang="nl-NL" sz="2000" b="1" dirty="0">
                <a:latin typeface="Calibri" charset="0"/>
              </a:rPr>
              <a:t>art. 23 &amp; </a:t>
            </a:r>
            <a:r>
              <a:rPr lang="nl-NL" sz="2000" b="1" i="1" dirty="0">
                <a:latin typeface="Calibri" charset="0"/>
              </a:rPr>
              <a:t>24 </a:t>
            </a:r>
            <a:r>
              <a:rPr lang="nl-NL" sz="1600" i="1" dirty="0">
                <a:latin typeface="Calibri" charset="0"/>
              </a:rPr>
              <a:t>(opbrengen onderwerpen, 													 		algemene gang van zaken)</a:t>
            </a:r>
          </a:p>
          <a:p>
            <a:pPr marL="609600" indent="-609600">
              <a:lnSpc>
                <a:spcPct val="90000"/>
              </a:lnSpc>
              <a:buFontTx/>
              <a:buNone/>
              <a:tabLst>
                <a:tab pos="804863" algn="l"/>
              </a:tabLst>
            </a:pPr>
            <a:r>
              <a:rPr lang="nl-NL" sz="1600" dirty="0">
                <a:latin typeface="Calibri" charset="0"/>
              </a:rPr>
              <a:t>						</a:t>
            </a:r>
            <a:r>
              <a:rPr lang="nl-NL" sz="2000" dirty="0">
                <a:latin typeface="Calibri" charset="0"/>
              </a:rPr>
              <a:t>Informatie recht </a:t>
            </a:r>
            <a:r>
              <a:rPr lang="nl-NL" sz="2000" b="1" dirty="0">
                <a:latin typeface="Calibri" charset="0"/>
              </a:rPr>
              <a:t>art. 31</a:t>
            </a:r>
          </a:p>
          <a:p>
            <a:pPr marL="609600" indent="-609600">
              <a:lnSpc>
                <a:spcPct val="90000"/>
              </a:lnSpc>
              <a:buFontTx/>
              <a:buNone/>
              <a:tabLst>
                <a:tab pos="804863" algn="l"/>
              </a:tabLst>
            </a:pPr>
            <a:endParaRPr lang="nl-NL" sz="2000" b="1" dirty="0">
              <a:latin typeface="Calibri" charset="0"/>
            </a:endParaRPr>
          </a:p>
          <a:p>
            <a:pPr marL="609600" indent="-609600">
              <a:lnSpc>
                <a:spcPct val="90000"/>
              </a:lnSpc>
              <a:buFontTx/>
              <a:buNone/>
              <a:tabLst>
                <a:tab pos="804863" algn="l"/>
              </a:tabLst>
            </a:pPr>
            <a:r>
              <a:rPr lang="nl-NL" sz="2000" dirty="0">
                <a:latin typeface="Calibri" charset="0"/>
              </a:rPr>
              <a:t>In de </a:t>
            </a:r>
            <a:r>
              <a:rPr lang="nl-NL" sz="2000" b="1" dirty="0">
                <a:solidFill>
                  <a:srgbClr val="4F6228"/>
                </a:solidFill>
                <a:latin typeface="Calibri" charset="0"/>
              </a:rPr>
              <a:t>Corporate </a:t>
            </a:r>
            <a:r>
              <a:rPr lang="nl-NL" sz="2000" b="1" dirty="0" err="1">
                <a:solidFill>
                  <a:srgbClr val="4F6228"/>
                </a:solidFill>
                <a:latin typeface="Calibri" charset="0"/>
              </a:rPr>
              <a:t>Governance</a:t>
            </a:r>
            <a:r>
              <a:rPr lang="nl-NL" sz="2000" b="1" dirty="0">
                <a:solidFill>
                  <a:srgbClr val="4F6228"/>
                </a:solidFill>
                <a:latin typeface="Calibri" charset="0"/>
              </a:rPr>
              <a:t> Code </a:t>
            </a:r>
            <a:r>
              <a:rPr lang="nl-NL" sz="1600" i="1" dirty="0">
                <a:solidFill>
                  <a:srgbClr val="000000"/>
                </a:solidFill>
                <a:latin typeface="Calibri" charset="0"/>
              </a:rPr>
              <a:t>(zie eerder)</a:t>
            </a:r>
          </a:p>
          <a:p>
            <a:pPr marL="609600" indent="-609600">
              <a:lnSpc>
                <a:spcPct val="90000"/>
              </a:lnSpc>
              <a:buFontTx/>
              <a:buNone/>
              <a:tabLst>
                <a:tab pos="804863" algn="l"/>
              </a:tabLst>
            </a:pPr>
            <a:endParaRPr lang="nl-NL" sz="2000" b="1" dirty="0">
              <a:solidFill>
                <a:srgbClr val="C3D69B"/>
              </a:solidFill>
              <a:latin typeface="Calibri" charset="0"/>
            </a:endParaRPr>
          </a:p>
          <a:p>
            <a:pPr marL="609600" indent="-609600">
              <a:lnSpc>
                <a:spcPct val="90000"/>
              </a:lnSpc>
              <a:buFontTx/>
              <a:buNone/>
              <a:tabLst>
                <a:tab pos="804863" algn="l"/>
              </a:tabLst>
            </a:pPr>
            <a:r>
              <a:rPr lang="nl-NL" sz="2000" dirty="0">
                <a:latin typeface="Calibri" charset="0"/>
              </a:rPr>
              <a:t>In</a:t>
            </a:r>
            <a:r>
              <a:rPr lang="nl-NL" sz="2000" b="1" dirty="0">
                <a:solidFill>
                  <a:srgbClr val="C3D69B"/>
                </a:solidFill>
                <a:latin typeface="Calibri" charset="0"/>
              </a:rPr>
              <a:t> </a:t>
            </a:r>
            <a:r>
              <a:rPr lang="nl-NL" sz="2000" b="1" dirty="0">
                <a:solidFill>
                  <a:srgbClr val="4F6228"/>
                </a:solidFill>
                <a:latin typeface="Calibri" charset="0"/>
              </a:rPr>
              <a:t>Europese wetgeving</a:t>
            </a:r>
            <a:r>
              <a:rPr lang="nl-NL" sz="2000" dirty="0">
                <a:solidFill>
                  <a:srgbClr val="4F6228"/>
                </a:solidFill>
                <a:latin typeface="Calibri" charset="0"/>
              </a:rPr>
              <a:t>: 	</a:t>
            </a:r>
            <a:r>
              <a:rPr lang="nl-NL" sz="1600" i="1" dirty="0">
                <a:solidFill>
                  <a:srgbClr val="000000"/>
                </a:solidFill>
                <a:latin typeface="Calibri" charset="0"/>
              </a:rPr>
              <a:t>(verstrekken non</a:t>
            </a:r>
            <a:r>
              <a:rPr lang="nl-NL" sz="1600" i="1" dirty="0">
                <a:latin typeface="Calibri" charset="0"/>
              </a:rPr>
              <a:t>-financiële informatie met informatie milieu, sociale 						 	omstandigheden, mensenrechten, </a:t>
            </a:r>
            <a:r>
              <a:rPr lang="nl-NL" sz="1600" i="1" dirty="0" err="1">
                <a:latin typeface="Calibri" charset="0"/>
              </a:rPr>
              <a:t>due</a:t>
            </a:r>
            <a:r>
              <a:rPr lang="nl-NL" sz="1600" i="1" dirty="0">
                <a:latin typeface="Calibri" charset="0"/>
              </a:rPr>
              <a:t> diligence) </a:t>
            </a:r>
          </a:p>
        </p:txBody>
      </p:sp>
      <p:pic>
        <p:nvPicPr>
          <p:cNvPr id="5" name="Picture 2" descr="mno40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a:xfrm>
            <a:off x="1" y="-1"/>
            <a:ext cx="1431056" cy="1152000"/>
          </a:xfrm>
          <a:prstGeom prst="rect">
            <a:avLst/>
          </a:prstGeom>
          <a:noFill/>
        </p:spPr>
      </p:pic>
      <p:sp>
        <p:nvSpPr>
          <p:cNvPr id="6" name="Rechthoek 1"/>
          <p:cNvSpPr>
            <a:spLocks noChangeArrowheads="1"/>
          </p:cNvSpPr>
          <p:nvPr/>
        </p:nvSpPr>
        <p:spPr bwMode="auto">
          <a:xfrm>
            <a:off x="1505076" y="280456"/>
            <a:ext cx="7303402"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nl-NL" sz="3200" dirty="0">
                <a:solidFill>
                  <a:srgbClr val="339966"/>
                </a:solidFill>
                <a:latin typeface="Calibri" charset="0"/>
              </a:rPr>
              <a:t>A Conclusies</a:t>
            </a:r>
          </a:p>
          <a:p>
            <a:r>
              <a:rPr lang="nl-NL" sz="2000" dirty="0"/>
              <a:t>het </a:t>
            </a:r>
            <a:r>
              <a:rPr lang="nl-NL" sz="2000" b="1" dirty="0">
                <a:solidFill>
                  <a:srgbClr val="008000"/>
                </a:solidFill>
              </a:rPr>
              <a:t>wettelijke kader sluit CSR goed aan </a:t>
            </a:r>
            <a:r>
              <a:rPr lang="nl-NL" sz="2000" dirty="0"/>
              <a:t>op de taken van de or</a:t>
            </a:r>
          </a:p>
          <a:p>
            <a:r>
              <a:rPr lang="nl-NL" sz="1600" dirty="0">
                <a:solidFill>
                  <a:schemeClr val="accent3">
                    <a:lumMod val="50000"/>
                  </a:schemeClr>
                </a:solidFill>
              </a:rPr>
              <a:t>delen informatie, proactief stimuleren CSR, integreren en verankeren CSR, monitoren </a:t>
            </a:r>
          </a:p>
          <a:p>
            <a:r>
              <a:rPr lang="nl-NL" sz="1600" dirty="0">
                <a:solidFill>
                  <a:schemeClr val="accent3">
                    <a:lumMod val="50000"/>
                  </a:schemeClr>
                </a:solidFill>
              </a:rPr>
              <a:t>voortgang </a:t>
            </a:r>
          </a:p>
          <a:p>
            <a:endParaRPr lang="nl-NL" sz="1600" dirty="0">
              <a:solidFill>
                <a:srgbClr val="339966"/>
              </a:solidFill>
            </a:endParaRPr>
          </a:p>
        </p:txBody>
      </p:sp>
    </p:spTree>
    <p:extLst>
      <p:ext uri="{BB962C8B-B14F-4D97-AF65-F5344CB8AC3E}">
        <p14:creationId xmlns:p14="http://schemas.microsoft.com/office/powerpoint/2010/main" val="116318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images.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04000" y="754202"/>
            <a:ext cx="2394734" cy="1282894"/>
          </a:xfrm>
          <a:prstGeom prst="rect">
            <a:avLst/>
          </a:prstGeom>
        </p:spPr>
      </p:pic>
      <p:pic>
        <p:nvPicPr>
          <p:cNvPr id="2" name="Afbeelding 1" descr="banner_home_sub_left.png"/>
          <p:cNvPicPr>
            <a:picLocks noChangeAspect="1"/>
          </p:cNvPicPr>
          <p:nvPr/>
        </p:nvPicPr>
        <p:blipFill>
          <a:blip r:embed="rId3">
            <a:duotone>
              <a:prstClr val="black"/>
              <a:schemeClr val="accent3">
                <a:tint val="45000"/>
                <a:satMod val="400000"/>
              </a:schemeClr>
            </a:duotone>
            <a:alphaModFix amt="45000"/>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tretch>
            <a:fillRect/>
          </a:stretch>
        </p:blipFill>
        <p:spPr>
          <a:xfrm>
            <a:off x="0" y="4375150"/>
            <a:ext cx="9144000" cy="2482692"/>
          </a:xfrm>
          <a:prstGeom prst="rect">
            <a:avLst/>
          </a:prstGeom>
        </p:spPr>
      </p:pic>
      <p:sp>
        <p:nvSpPr>
          <p:cNvPr id="4" name="Tekstvak 3"/>
          <p:cNvSpPr txBox="1"/>
          <p:nvPr/>
        </p:nvSpPr>
        <p:spPr>
          <a:xfrm>
            <a:off x="61509" y="1929127"/>
            <a:ext cx="4235142" cy="4093428"/>
          </a:xfrm>
          <a:prstGeom prst="rect">
            <a:avLst/>
          </a:prstGeom>
          <a:noFill/>
        </p:spPr>
        <p:txBody>
          <a:bodyPr wrap="square" rtlCol="0">
            <a:spAutoFit/>
          </a:bodyPr>
          <a:lstStyle/>
          <a:p>
            <a:pPr marL="457200" indent="-457200">
              <a:buFont typeface="+mj-lt"/>
              <a:buAutoNum type="arabicPeriod"/>
            </a:pPr>
            <a:r>
              <a:rPr lang="nl-NL" sz="2000" dirty="0"/>
              <a:t>CSR blijft teveel in de top: geen bespreking met de (c)or</a:t>
            </a:r>
          </a:p>
          <a:p>
            <a:endParaRPr lang="nl-NL" sz="2000" dirty="0"/>
          </a:p>
          <a:p>
            <a:endParaRPr lang="nl-NL" sz="2000" dirty="0"/>
          </a:p>
          <a:p>
            <a:endParaRPr lang="nl-NL" sz="2000" dirty="0"/>
          </a:p>
          <a:p>
            <a:endParaRPr lang="nl-NL" sz="2000" dirty="0"/>
          </a:p>
          <a:p>
            <a:pPr>
              <a:lnSpc>
                <a:spcPct val="200000"/>
              </a:lnSpc>
            </a:pPr>
            <a:endParaRPr lang="nl-NL" sz="2000" dirty="0"/>
          </a:p>
          <a:p>
            <a:endParaRPr lang="nl-NL" sz="2000" dirty="0"/>
          </a:p>
          <a:p>
            <a:endParaRPr lang="nl-NL" sz="2000" dirty="0"/>
          </a:p>
          <a:p>
            <a:pPr marL="457200" indent="-457200">
              <a:buFont typeface="+mj-lt"/>
              <a:buAutoNum type="arabicPeriod" startAt="2"/>
            </a:pPr>
            <a:r>
              <a:rPr lang="nl-NL" sz="2000" dirty="0"/>
              <a:t>Er is veel aandacht voor de interne, maar (te) weinig aandacht voor externe dimensie van CSR</a:t>
            </a:r>
          </a:p>
        </p:txBody>
      </p:sp>
      <p:pic>
        <p:nvPicPr>
          <p:cNvPr id="5" name="Picture 2" descr="mno40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a:xfrm>
            <a:off x="1" y="-1"/>
            <a:ext cx="1431056" cy="1152000"/>
          </a:xfrm>
          <a:prstGeom prst="rect">
            <a:avLst/>
          </a:prstGeom>
          <a:noFill/>
        </p:spPr>
      </p:pic>
      <p:sp>
        <p:nvSpPr>
          <p:cNvPr id="6" name="Rechthoek 1"/>
          <p:cNvSpPr>
            <a:spLocks noChangeArrowheads="1"/>
          </p:cNvSpPr>
          <p:nvPr/>
        </p:nvSpPr>
        <p:spPr bwMode="auto">
          <a:xfrm>
            <a:off x="1987676" y="307584"/>
            <a:ext cx="489348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nl-NL" sz="3200" dirty="0">
                <a:solidFill>
                  <a:srgbClr val="339966"/>
                </a:solidFill>
                <a:latin typeface="Calibri" charset="0"/>
              </a:rPr>
              <a:t>B </a:t>
            </a:r>
            <a:r>
              <a:rPr lang="nl-NL" sz="3200" dirty="0" err="1">
                <a:solidFill>
                  <a:srgbClr val="339966"/>
                </a:solidFill>
                <a:latin typeface="Calibri" charset="0"/>
              </a:rPr>
              <a:t>Conclusies+aanbevelingen</a:t>
            </a:r>
            <a:r>
              <a:rPr lang="nl-NL" sz="3200" dirty="0">
                <a:solidFill>
                  <a:srgbClr val="339966"/>
                </a:solidFill>
                <a:latin typeface="Calibri" charset="0"/>
              </a:rPr>
              <a:t> </a:t>
            </a:r>
            <a:endParaRPr lang="nl-NL" sz="3200" dirty="0">
              <a:solidFill>
                <a:srgbClr val="339966"/>
              </a:solidFill>
            </a:endParaRPr>
          </a:p>
        </p:txBody>
      </p:sp>
      <p:sp>
        <p:nvSpPr>
          <p:cNvPr id="9" name="Tekstvak 8"/>
          <p:cNvSpPr txBox="1"/>
          <p:nvPr/>
        </p:nvSpPr>
        <p:spPr>
          <a:xfrm>
            <a:off x="4763592" y="1929127"/>
            <a:ext cx="4235142" cy="4708981"/>
          </a:xfrm>
          <a:prstGeom prst="rect">
            <a:avLst/>
          </a:prstGeom>
          <a:noFill/>
        </p:spPr>
        <p:txBody>
          <a:bodyPr wrap="square" rtlCol="0">
            <a:spAutoFit/>
          </a:bodyPr>
          <a:lstStyle/>
          <a:p>
            <a:pPr marL="457200" indent="-457200">
              <a:buFont typeface="+mj-lt"/>
              <a:buAutoNum type="arabicPeriod"/>
            </a:pPr>
            <a:r>
              <a:rPr lang="nl-NL" sz="2000" dirty="0"/>
              <a:t>Ondersteun (c)or met aanvullende de wetgeving :</a:t>
            </a:r>
          </a:p>
          <a:p>
            <a:pPr marL="800100" lvl="1" indent="-342900">
              <a:buFont typeface="Arial"/>
              <a:buChar char="•"/>
            </a:pPr>
            <a:r>
              <a:rPr lang="nl-NL" sz="2000" dirty="0"/>
              <a:t>Via art 3 openbaarmaking non-financiële informatie</a:t>
            </a:r>
          </a:p>
          <a:p>
            <a:pPr marL="800100" lvl="1" indent="-342900">
              <a:buFont typeface="Arial"/>
              <a:buChar char="•"/>
            </a:pPr>
            <a:r>
              <a:rPr lang="nl-NL" sz="2000" dirty="0"/>
              <a:t>Door art. 31a WOR uit te breidden </a:t>
            </a:r>
          </a:p>
          <a:p>
            <a:pPr marL="800100" lvl="1" indent="-342900">
              <a:buFont typeface="Arial"/>
              <a:buChar char="•"/>
            </a:pPr>
            <a:r>
              <a:rPr lang="nl-NL" sz="2000" dirty="0"/>
              <a:t>Via uitbreiding art. 25 adviesrecht </a:t>
            </a:r>
          </a:p>
          <a:p>
            <a:r>
              <a:rPr lang="nl-NL" sz="2000" dirty="0"/>
              <a:t>	Meer vaardigheden om proactief 	CSR beleid te volgen</a:t>
            </a:r>
          </a:p>
          <a:p>
            <a:pPr marL="457200" indent="-457200">
              <a:buFont typeface="+mj-lt"/>
              <a:buAutoNum type="arabicPeriod" startAt="2"/>
            </a:pPr>
            <a:r>
              <a:rPr lang="nl-NL" sz="2000" dirty="0"/>
              <a:t>Trainingen zoals b.v. verzorgd door NCP</a:t>
            </a:r>
          </a:p>
          <a:p>
            <a:r>
              <a:rPr lang="nl-NL" sz="2000" dirty="0"/>
              <a:t>	Richting geven door CBM van de 	SER</a:t>
            </a:r>
          </a:p>
          <a:p>
            <a:pPr marL="457200" indent="-457200">
              <a:buFont typeface="+mj-lt"/>
              <a:buAutoNum type="arabicPeriod" startAt="2"/>
            </a:pPr>
            <a:endParaRPr lang="nl-NL" sz="2000" dirty="0"/>
          </a:p>
        </p:txBody>
      </p:sp>
      <p:pic>
        <p:nvPicPr>
          <p:cNvPr id="10" name="Afbeelding 9" descr="conclusie.png"/>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37242" y="892360"/>
            <a:ext cx="2700867" cy="1351067"/>
          </a:xfrm>
          <a:prstGeom prst="rect">
            <a:avLst/>
          </a:prstGeom>
        </p:spPr>
      </p:pic>
    </p:spTree>
    <p:extLst>
      <p:ext uri="{BB962C8B-B14F-4D97-AF65-F5344CB8AC3E}">
        <p14:creationId xmlns:p14="http://schemas.microsoft.com/office/powerpoint/2010/main" val="233629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images.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04000" y="754202"/>
            <a:ext cx="2394734" cy="1282894"/>
          </a:xfrm>
          <a:prstGeom prst="rect">
            <a:avLst/>
          </a:prstGeom>
        </p:spPr>
      </p:pic>
      <p:pic>
        <p:nvPicPr>
          <p:cNvPr id="2" name="Afbeelding 1" descr="banner_home_sub_left.png"/>
          <p:cNvPicPr>
            <a:picLocks noChangeAspect="1"/>
          </p:cNvPicPr>
          <p:nvPr/>
        </p:nvPicPr>
        <p:blipFill>
          <a:blip r:embed="rId3">
            <a:duotone>
              <a:prstClr val="black"/>
              <a:schemeClr val="accent3">
                <a:tint val="45000"/>
                <a:satMod val="400000"/>
              </a:schemeClr>
            </a:duotone>
            <a:alphaModFix amt="45000"/>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tretch>
            <a:fillRect/>
          </a:stretch>
        </p:blipFill>
        <p:spPr>
          <a:xfrm>
            <a:off x="0" y="4375150"/>
            <a:ext cx="9144000" cy="2482692"/>
          </a:xfrm>
          <a:prstGeom prst="rect">
            <a:avLst/>
          </a:prstGeom>
        </p:spPr>
      </p:pic>
      <p:sp>
        <p:nvSpPr>
          <p:cNvPr id="4" name="Tekstvak 3"/>
          <p:cNvSpPr txBox="1"/>
          <p:nvPr/>
        </p:nvSpPr>
        <p:spPr>
          <a:xfrm>
            <a:off x="61509" y="1929127"/>
            <a:ext cx="4235142" cy="4462760"/>
          </a:xfrm>
          <a:prstGeom prst="rect">
            <a:avLst/>
          </a:prstGeom>
          <a:noFill/>
        </p:spPr>
        <p:txBody>
          <a:bodyPr wrap="square" rtlCol="0">
            <a:spAutoFit/>
          </a:bodyPr>
          <a:lstStyle/>
          <a:p>
            <a:pPr marL="457200" indent="-457200">
              <a:buFont typeface="+mj-lt"/>
              <a:buAutoNum type="arabicPeriod" startAt="3"/>
            </a:pPr>
            <a:r>
              <a:rPr lang="nl-NL" sz="2000" dirty="0"/>
              <a:t>CSR gerelateerde zaken explicieter koppelen aan CSR concept</a:t>
            </a:r>
          </a:p>
          <a:p>
            <a:pPr>
              <a:lnSpc>
                <a:spcPct val="110000"/>
              </a:lnSpc>
            </a:pPr>
            <a:endParaRPr lang="nl-NL" sz="2000" dirty="0"/>
          </a:p>
          <a:p>
            <a:endParaRPr lang="nl-NL" sz="2000" dirty="0"/>
          </a:p>
          <a:p>
            <a:pPr marL="457200" indent="-457200">
              <a:buFont typeface="+mj-lt"/>
              <a:buAutoNum type="arabicPeriod" startAt="4"/>
            </a:pPr>
            <a:r>
              <a:rPr lang="nl-NL" sz="2000" dirty="0"/>
              <a:t>Positie (c)or in internationale concerns hindert</a:t>
            </a:r>
          </a:p>
          <a:p>
            <a:pPr marL="457200" indent="-457200">
              <a:buFont typeface="+mj-lt"/>
              <a:buAutoNum type="arabicPeriod" startAt="4"/>
            </a:pPr>
            <a:endParaRPr lang="nl-NL" sz="2000" dirty="0"/>
          </a:p>
          <a:p>
            <a:pPr marL="457200" indent="-457200">
              <a:buFont typeface="+mj-lt"/>
              <a:buAutoNum type="arabicPeriod" startAt="4"/>
            </a:pPr>
            <a:endParaRPr lang="nl-NL" sz="2000" dirty="0"/>
          </a:p>
          <a:p>
            <a:pPr>
              <a:lnSpc>
                <a:spcPct val="110000"/>
              </a:lnSpc>
            </a:pPr>
            <a:endParaRPr lang="nl-NL" sz="2000" dirty="0"/>
          </a:p>
          <a:p>
            <a:pPr marL="457200" indent="-457200">
              <a:buFont typeface="+mj-lt"/>
              <a:buAutoNum type="arabicPeriod" startAt="4"/>
            </a:pPr>
            <a:endParaRPr lang="nl-NL" sz="2000" dirty="0"/>
          </a:p>
          <a:p>
            <a:r>
              <a:rPr lang="nl-NL" sz="2000" dirty="0"/>
              <a:t>5.    Wisselingen in de samenstelling      	van de (c)or‘s zorgen voor 	kennisverlies</a:t>
            </a:r>
          </a:p>
          <a:p>
            <a:pPr marL="457200" indent="-457200">
              <a:buFont typeface="+mj-lt"/>
              <a:buAutoNum type="arabicPeriod" startAt="4"/>
            </a:pPr>
            <a:endParaRPr lang="nl-NL" sz="2000" dirty="0"/>
          </a:p>
        </p:txBody>
      </p:sp>
      <p:pic>
        <p:nvPicPr>
          <p:cNvPr id="5" name="Picture 2" descr="mno40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a:xfrm>
            <a:off x="1" y="-1"/>
            <a:ext cx="1431056" cy="1152000"/>
          </a:xfrm>
          <a:prstGeom prst="rect">
            <a:avLst/>
          </a:prstGeom>
          <a:noFill/>
        </p:spPr>
      </p:pic>
      <p:sp>
        <p:nvSpPr>
          <p:cNvPr id="6" name="Rechthoek 1"/>
          <p:cNvSpPr>
            <a:spLocks noChangeArrowheads="1"/>
          </p:cNvSpPr>
          <p:nvPr/>
        </p:nvSpPr>
        <p:spPr bwMode="auto">
          <a:xfrm>
            <a:off x="1987676" y="307584"/>
            <a:ext cx="489348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nl-NL" sz="3200" dirty="0">
                <a:solidFill>
                  <a:srgbClr val="339966"/>
                </a:solidFill>
                <a:latin typeface="Calibri" charset="0"/>
              </a:rPr>
              <a:t>B </a:t>
            </a:r>
            <a:r>
              <a:rPr lang="nl-NL" sz="3200" dirty="0" err="1">
                <a:solidFill>
                  <a:srgbClr val="339966"/>
                </a:solidFill>
                <a:latin typeface="Calibri" charset="0"/>
              </a:rPr>
              <a:t>Conclusies+aanbevelingen</a:t>
            </a:r>
            <a:r>
              <a:rPr lang="nl-NL" sz="3200" dirty="0">
                <a:solidFill>
                  <a:srgbClr val="339966"/>
                </a:solidFill>
                <a:latin typeface="Calibri" charset="0"/>
              </a:rPr>
              <a:t> </a:t>
            </a:r>
            <a:endParaRPr lang="nl-NL" sz="3200" dirty="0">
              <a:solidFill>
                <a:srgbClr val="339966"/>
              </a:solidFill>
            </a:endParaRPr>
          </a:p>
        </p:txBody>
      </p:sp>
      <p:sp>
        <p:nvSpPr>
          <p:cNvPr id="9" name="Tekstvak 8"/>
          <p:cNvSpPr txBox="1"/>
          <p:nvPr/>
        </p:nvSpPr>
        <p:spPr>
          <a:xfrm>
            <a:off x="4763592" y="1929127"/>
            <a:ext cx="4235142" cy="4708981"/>
          </a:xfrm>
          <a:prstGeom prst="rect">
            <a:avLst/>
          </a:prstGeom>
          <a:noFill/>
        </p:spPr>
        <p:txBody>
          <a:bodyPr wrap="square" rtlCol="0">
            <a:spAutoFit/>
          </a:bodyPr>
          <a:lstStyle/>
          <a:p>
            <a:pPr marL="457200" indent="-457200">
              <a:buFont typeface="+mj-lt"/>
              <a:buAutoNum type="arabicPeriod" startAt="3"/>
            </a:pPr>
            <a:r>
              <a:rPr lang="nl-NL" sz="2000" dirty="0"/>
              <a:t>(C)or‘s richt je meer op beleid dan (operationele) deelgebieden </a:t>
            </a:r>
          </a:p>
          <a:p>
            <a:r>
              <a:rPr lang="nl-NL" sz="2000" dirty="0"/>
              <a:t>	Training </a:t>
            </a:r>
            <a:r>
              <a:rPr lang="nl-NL" sz="2000" dirty="0" err="1"/>
              <a:t>familiarisatie</a:t>
            </a:r>
            <a:r>
              <a:rPr lang="nl-NL" sz="2000" dirty="0"/>
              <a:t> CSR debat 	terminologie en concept</a:t>
            </a:r>
          </a:p>
          <a:p>
            <a:pPr marL="457200" indent="-457200">
              <a:buFont typeface="+mj-lt"/>
              <a:buAutoNum type="arabicPeriod" startAt="4"/>
            </a:pPr>
            <a:r>
              <a:rPr lang="nl-NL" sz="2000" dirty="0"/>
              <a:t>Werk meer samen met </a:t>
            </a:r>
            <a:r>
              <a:rPr lang="nl-NL" sz="2000" dirty="0" err="1"/>
              <a:t>Eor</a:t>
            </a:r>
            <a:r>
              <a:rPr lang="nl-NL" sz="2000" dirty="0"/>
              <a:t> op gebied CSR en neem CSR expliciet op in de </a:t>
            </a:r>
            <a:r>
              <a:rPr lang="nl-NL" sz="2000" dirty="0" err="1"/>
              <a:t>Eor</a:t>
            </a:r>
            <a:r>
              <a:rPr lang="nl-NL" sz="2000" dirty="0"/>
              <a:t> overeenkomst</a:t>
            </a:r>
          </a:p>
          <a:p>
            <a:r>
              <a:rPr lang="nl-NL" sz="2000" dirty="0"/>
              <a:t>	Onderzoek mogelijkheden voor 	conclusies onderzoek Marcus 	Meyer</a:t>
            </a:r>
          </a:p>
          <a:p>
            <a:pPr marL="457200" indent="-457200">
              <a:buFont typeface="+mj-lt"/>
              <a:buAutoNum type="arabicPeriod" startAt="5"/>
            </a:pPr>
            <a:r>
              <a:rPr lang="nl-NL" sz="2000" dirty="0"/>
              <a:t>MNO geef meer aandacht aan CSR in je vergaderingen, promoot de Modelcode en evalueer vaker (vinden best-</a:t>
            </a:r>
            <a:r>
              <a:rPr lang="nl-NL" sz="2000" dirty="0" err="1"/>
              <a:t>practices</a:t>
            </a:r>
            <a:r>
              <a:rPr lang="nl-NL" sz="2000" dirty="0"/>
              <a:t>) </a:t>
            </a:r>
          </a:p>
          <a:p>
            <a:pPr marL="457200" indent="-457200">
              <a:buFont typeface="+mj-lt"/>
              <a:buAutoNum type="arabicPeriod" startAt="5"/>
            </a:pPr>
            <a:endParaRPr lang="nl-NL" sz="2000" dirty="0"/>
          </a:p>
        </p:txBody>
      </p:sp>
      <p:pic>
        <p:nvPicPr>
          <p:cNvPr id="10" name="Afbeelding 9" descr="conclusie.png"/>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37242" y="892360"/>
            <a:ext cx="2700867" cy="1351067"/>
          </a:xfrm>
          <a:prstGeom prst="rect">
            <a:avLst/>
          </a:prstGeom>
        </p:spPr>
      </p:pic>
    </p:spTree>
    <p:extLst>
      <p:ext uri="{BB962C8B-B14F-4D97-AF65-F5344CB8AC3E}">
        <p14:creationId xmlns:p14="http://schemas.microsoft.com/office/powerpoint/2010/main" val="167695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images.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04000" y="754202"/>
            <a:ext cx="2394734" cy="1282894"/>
          </a:xfrm>
          <a:prstGeom prst="rect">
            <a:avLst/>
          </a:prstGeom>
        </p:spPr>
      </p:pic>
      <p:pic>
        <p:nvPicPr>
          <p:cNvPr id="2" name="Afbeelding 1" descr="banner_home_sub_left.png"/>
          <p:cNvPicPr>
            <a:picLocks noChangeAspect="1"/>
          </p:cNvPicPr>
          <p:nvPr/>
        </p:nvPicPr>
        <p:blipFill>
          <a:blip r:embed="rId3">
            <a:duotone>
              <a:prstClr val="black"/>
              <a:schemeClr val="accent3">
                <a:tint val="45000"/>
                <a:satMod val="400000"/>
              </a:schemeClr>
            </a:duotone>
            <a:alphaModFix amt="45000"/>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tretch>
            <a:fillRect/>
          </a:stretch>
        </p:blipFill>
        <p:spPr>
          <a:xfrm>
            <a:off x="0" y="4375150"/>
            <a:ext cx="9144000" cy="2482692"/>
          </a:xfrm>
          <a:prstGeom prst="rect">
            <a:avLst/>
          </a:prstGeom>
        </p:spPr>
      </p:pic>
      <p:sp>
        <p:nvSpPr>
          <p:cNvPr id="4" name="Tekstvak 3"/>
          <p:cNvSpPr txBox="1"/>
          <p:nvPr/>
        </p:nvSpPr>
        <p:spPr>
          <a:xfrm>
            <a:off x="61509" y="1929127"/>
            <a:ext cx="4235142" cy="1938992"/>
          </a:xfrm>
          <a:prstGeom prst="rect">
            <a:avLst/>
          </a:prstGeom>
          <a:noFill/>
        </p:spPr>
        <p:txBody>
          <a:bodyPr wrap="square" rtlCol="0">
            <a:spAutoFit/>
          </a:bodyPr>
          <a:lstStyle/>
          <a:p>
            <a:endParaRPr lang="nl-NL" sz="2000" dirty="0"/>
          </a:p>
          <a:p>
            <a:endParaRPr lang="nl-NL" sz="2000" dirty="0"/>
          </a:p>
          <a:p>
            <a:pPr marL="457200" indent="-457200">
              <a:buFont typeface="+mj-lt"/>
              <a:buAutoNum type="arabicPeriod" startAt="6"/>
            </a:pPr>
            <a:r>
              <a:rPr lang="nl-NL" sz="2000" dirty="0"/>
              <a:t>(C)or’s laten kansen liggen in samenwerking of  ‘coalitievorming’ (b.v. met vakbonden en </a:t>
            </a:r>
            <a:r>
              <a:rPr lang="nl-NL" sz="2000" dirty="0" err="1"/>
              <a:t>NGO’s</a:t>
            </a:r>
            <a:r>
              <a:rPr lang="nl-NL" sz="2000" dirty="0"/>
              <a:t> )</a:t>
            </a:r>
          </a:p>
        </p:txBody>
      </p:sp>
      <p:pic>
        <p:nvPicPr>
          <p:cNvPr id="5" name="Picture 2" descr="mno40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a:xfrm>
            <a:off x="1" y="-1"/>
            <a:ext cx="1431056" cy="1152000"/>
          </a:xfrm>
          <a:prstGeom prst="rect">
            <a:avLst/>
          </a:prstGeom>
          <a:noFill/>
        </p:spPr>
      </p:pic>
      <p:sp>
        <p:nvSpPr>
          <p:cNvPr id="6" name="Rechthoek 1"/>
          <p:cNvSpPr>
            <a:spLocks noChangeArrowheads="1"/>
          </p:cNvSpPr>
          <p:nvPr/>
        </p:nvSpPr>
        <p:spPr bwMode="auto">
          <a:xfrm>
            <a:off x="1987676" y="307584"/>
            <a:ext cx="489348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nl-NL" sz="3200" dirty="0">
                <a:solidFill>
                  <a:srgbClr val="339966"/>
                </a:solidFill>
                <a:latin typeface="Calibri" charset="0"/>
              </a:rPr>
              <a:t>B </a:t>
            </a:r>
            <a:r>
              <a:rPr lang="nl-NL" sz="3200" dirty="0" err="1">
                <a:solidFill>
                  <a:srgbClr val="339966"/>
                </a:solidFill>
                <a:latin typeface="Calibri" charset="0"/>
              </a:rPr>
              <a:t>Conclusies+aanbevelingen</a:t>
            </a:r>
            <a:r>
              <a:rPr lang="nl-NL" sz="3200" dirty="0">
                <a:solidFill>
                  <a:srgbClr val="339966"/>
                </a:solidFill>
                <a:latin typeface="Calibri" charset="0"/>
              </a:rPr>
              <a:t> </a:t>
            </a:r>
            <a:endParaRPr lang="nl-NL" sz="3200" dirty="0">
              <a:solidFill>
                <a:srgbClr val="339966"/>
              </a:solidFill>
            </a:endParaRPr>
          </a:p>
        </p:txBody>
      </p:sp>
      <p:sp>
        <p:nvSpPr>
          <p:cNvPr id="9" name="Tekstvak 8"/>
          <p:cNvSpPr txBox="1"/>
          <p:nvPr/>
        </p:nvSpPr>
        <p:spPr>
          <a:xfrm>
            <a:off x="4763592" y="1929127"/>
            <a:ext cx="4235142" cy="2554545"/>
          </a:xfrm>
          <a:prstGeom prst="rect">
            <a:avLst/>
          </a:prstGeom>
          <a:noFill/>
        </p:spPr>
        <p:txBody>
          <a:bodyPr wrap="square" rtlCol="0">
            <a:spAutoFit/>
          </a:bodyPr>
          <a:lstStyle/>
          <a:p>
            <a:endParaRPr lang="nl-NL" sz="2000" dirty="0"/>
          </a:p>
          <a:p>
            <a:endParaRPr lang="nl-NL" sz="2000" dirty="0"/>
          </a:p>
          <a:p>
            <a:pPr marL="457200" indent="-457200">
              <a:buFont typeface="+mj-lt"/>
              <a:buAutoNum type="arabicPeriod" startAt="6"/>
            </a:pPr>
            <a:r>
              <a:rPr lang="nl-NL" sz="2000" dirty="0"/>
              <a:t>MNO probeer de samenwerking van (c)or’s op dit gebied te stimuleren door zelf actief samen te werken met b.v. </a:t>
            </a:r>
            <a:r>
              <a:rPr lang="nl-NL" sz="2000"/>
              <a:t>de </a:t>
            </a:r>
            <a:r>
              <a:rPr lang="nl-NL" sz="2000" dirty="0"/>
              <a:t>vakbonden op het onderwerp CSR</a:t>
            </a:r>
          </a:p>
          <a:p>
            <a:pPr marL="457200" indent="-457200">
              <a:buFont typeface="+mj-lt"/>
              <a:buAutoNum type="arabicPeriod" startAt="2"/>
            </a:pPr>
            <a:endParaRPr lang="nl-NL" sz="2000" dirty="0"/>
          </a:p>
        </p:txBody>
      </p:sp>
      <p:pic>
        <p:nvPicPr>
          <p:cNvPr id="10" name="Afbeelding 9" descr="conclusie.png"/>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37242" y="892360"/>
            <a:ext cx="2700867" cy="1351067"/>
          </a:xfrm>
          <a:prstGeom prst="rect">
            <a:avLst/>
          </a:prstGeom>
        </p:spPr>
      </p:pic>
    </p:spTree>
    <p:extLst>
      <p:ext uri="{BB962C8B-B14F-4D97-AF65-F5344CB8AC3E}">
        <p14:creationId xmlns:p14="http://schemas.microsoft.com/office/powerpoint/2010/main" val="425373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mijn-mening-5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8640" y="1501249"/>
            <a:ext cx="2590622" cy="2031145"/>
          </a:xfrm>
          <a:prstGeom prst="rect">
            <a:avLst/>
          </a:prstGeom>
        </p:spPr>
      </p:pic>
      <p:pic>
        <p:nvPicPr>
          <p:cNvPr id="13" name="Afbeelding 12" descr="mening-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81301" y="0"/>
            <a:ext cx="3067050" cy="2314575"/>
          </a:xfrm>
          <a:prstGeom prst="rect">
            <a:avLst/>
          </a:prstGeom>
        </p:spPr>
      </p:pic>
      <p:pic>
        <p:nvPicPr>
          <p:cNvPr id="3" name="Afbeelding 2" descr="Uw-mening-is-belangrijk-voor-ons-300x240.jp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34000" y="994834"/>
            <a:ext cx="3810000" cy="3048000"/>
          </a:xfrm>
          <a:prstGeom prst="rect">
            <a:avLst/>
          </a:prstGeom>
        </p:spPr>
      </p:pic>
      <p:pic>
        <p:nvPicPr>
          <p:cNvPr id="2" name="Afbeelding 1" descr="banner_home_sub_left.png"/>
          <p:cNvPicPr>
            <a:picLocks noChangeAspect="1"/>
          </p:cNvPicPr>
          <p:nvPr/>
        </p:nvPicPr>
        <p:blipFill>
          <a:blip r:embed="rId5">
            <a:duotone>
              <a:prstClr val="black"/>
              <a:schemeClr val="accent3">
                <a:tint val="45000"/>
                <a:satMod val="400000"/>
              </a:schemeClr>
            </a:duotone>
            <a:alphaModFix amt="45000"/>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0" y="4375150"/>
            <a:ext cx="9144000" cy="2482692"/>
          </a:xfrm>
          <a:prstGeom prst="rect">
            <a:avLst/>
          </a:prstGeom>
        </p:spPr>
      </p:pic>
      <p:pic>
        <p:nvPicPr>
          <p:cNvPr id="5" name="Picture 2" descr="mno40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a:xfrm>
            <a:off x="1" y="-1"/>
            <a:ext cx="1431056" cy="1152000"/>
          </a:xfrm>
          <a:prstGeom prst="rect">
            <a:avLst/>
          </a:prstGeom>
          <a:noFill/>
        </p:spPr>
      </p:pic>
      <p:pic>
        <p:nvPicPr>
          <p:cNvPr id="12" name="Afbeelding 11" descr="uw-mening.png"/>
          <p:cNvPicPr>
            <a:picLocks noChangeAspect="1"/>
          </p:cNvPicPr>
          <p:nvPr/>
        </p:nvPicPr>
        <p:blipFill>
          <a:blip r:embed="rId8">
            <a:extLst>
              <a:ext uri="{28A0092B-C50C-407E-A947-70E740481C1C}">
                <a14:useLocalDpi xmlns:a14="http://schemas.microsoft.com/office/drawing/2010/main"/>
              </a:ext>
            </a:extLst>
          </a:blip>
          <a:stretch>
            <a:fillRect/>
          </a:stretch>
        </p:blipFill>
        <p:spPr>
          <a:xfrm rot="21164753">
            <a:off x="-510294" y="3553841"/>
            <a:ext cx="6032500" cy="2540000"/>
          </a:xfrm>
          <a:prstGeom prst="rect">
            <a:avLst/>
          </a:prstGeom>
        </p:spPr>
      </p:pic>
      <p:pic>
        <p:nvPicPr>
          <p:cNvPr id="15" name="Afbeelding 14" descr="meningen.png"/>
          <p:cNvPicPr>
            <a:picLocks noChangeAspect="1"/>
          </p:cNvPicPr>
          <p:nvPr/>
        </p:nvPicPr>
        <p:blipFill>
          <a:blip r:embed="rId9">
            <a:alphaModFix amt="58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4467133">
            <a:off x="5297000" y="3874666"/>
            <a:ext cx="2245794" cy="2446056"/>
          </a:xfrm>
          <a:prstGeom prst="rect">
            <a:avLst/>
          </a:prstGeom>
        </p:spPr>
      </p:pic>
    </p:spTree>
    <p:extLst>
      <p:ext uri="{BB962C8B-B14F-4D97-AF65-F5344CB8AC3E}">
        <p14:creationId xmlns:p14="http://schemas.microsoft.com/office/powerpoint/2010/main" val="2505560832"/>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Zwart .thmx</Template>
  <TotalTime>405</TotalTime>
  <Words>622</Words>
  <Application>Microsoft Macintosh PowerPoint</Application>
  <PresentationFormat>Diavoorstelling (4:3)</PresentationFormat>
  <Paragraphs>97</Paragraphs>
  <Slides>9</Slides>
  <Notes>4</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9</vt:i4>
      </vt:variant>
    </vt:vector>
  </HeadingPairs>
  <TitlesOfParts>
    <vt:vector size="14" baseType="lpstr">
      <vt:lpstr>ＭＳ Ｐゴシック</vt:lpstr>
      <vt:lpstr>Arial</vt:lpstr>
      <vt:lpstr>Calibri</vt:lpstr>
      <vt:lpstr>Office-thema</vt:lpstr>
      <vt:lpstr>Document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Mathi Bouts</dc:creator>
  <cp:lastModifiedBy>Alfred Sloetjes</cp:lastModifiedBy>
  <cp:revision>50</cp:revision>
  <cp:lastPrinted>2018-03-04T13:26:12Z</cp:lastPrinted>
  <dcterms:created xsi:type="dcterms:W3CDTF">2018-03-03T12:29:53Z</dcterms:created>
  <dcterms:modified xsi:type="dcterms:W3CDTF">2018-05-21T12:24:29Z</dcterms:modified>
</cp:coreProperties>
</file>